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3" r:id="rId2"/>
    <p:sldId id="301" r:id="rId3"/>
    <p:sldId id="302" r:id="rId4"/>
    <p:sldId id="257" r:id="rId5"/>
    <p:sldId id="258" r:id="rId6"/>
    <p:sldId id="259" r:id="rId7"/>
    <p:sldId id="262" r:id="rId8"/>
    <p:sldId id="263" r:id="rId9"/>
    <p:sldId id="264" r:id="rId10"/>
    <p:sldId id="266" r:id="rId11"/>
    <p:sldId id="268" r:id="rId12"/>
    <p:sldId id="267" r:id="rId13"/>
    <p:sldId id="270" r:id="rId14"/>
    <p:sldId id="271" r:id="rId15"/>
    <p:sldId id="272" r:id="rId16"/>
    <p:sldId id="273" r:id="rId17"/>
    <p:sldId id="274" r:id="rId18"/>
    <p:sldId id="275" r:id="rId19"/>
    <p:sldId id="276" r:id="rId20"/>
    <p:sldId id="278" r:id="rId21"/>
    <p:sldId id="277" r:id="rId22"/>
    <p:sldId id="281" r:id="rId23"/>
    <p:sldId id="280" r:id="rId24"/>
    <p:sldId id="282" r:id="rId25"/>
    <p:sldId id="283" r:id="rId26"/>
    <p:sldId id="285" r:id="rId27"/>
    <p:sldId id="286" r:id="rId28"/>
    <p:sldId id="298" r:id="rId29"/>
    <p:sldId id="299" r:id="rId30"/>
    <p:sldId id="289" r:id="rId31"/>
    <p:sldId id="294" r:id="rId32"/>
    <p:sldId id="293" r:id="rId33"/>
    <p:sldId id="291" r:id="rId34"/>
    <p:sldId id="295" r:id="rId35"/>
    <p:sldId id="292" r:id="rId36"/>
    <p:sldId id="260" r:id="rId37"/>
    <p:sldId id="26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1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C3CD1A-FCF7-4CF7-83B5-76ED04731E42}"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73A0-F167-4154-A16F-EAFDB0DC435E}" type="slidenum">
              <a:rPr lang="en-US" smtClean="0"/>
              <a:pPr/>
              <a:t>‹#›</a:t>
            </a:fld>
            <a:endParaRPr lang="en-US"/>
          </a:p>
        </p:txBody>
      </p:sp>
    </p:spTree>
    <p:extLst>
      <p:ext uri="{BB962C8B-B14F-4D97-AF65-F5344CB8AC3E}">
        <p14:creationId xmlns:p14="http://schemas.microsoft.com/office/powerpoint/2010/main" val="185410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C3CD1A-FCF7-4CF7-83B5-76ED04731E42}"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73A0-F167-4154-A16F-EAFDB0DC435E}" type="slidenum">
              <a:rPr lang="en-US" smtClean="0"/>
              <a:pPr/>
              <a:t>‹#›</a:t>
            </a:fld>
            <a:endParaRPr lang="en-US"/>
          </a:p>
        </p:txBody>
      </p:sp>
    </p:spTree>
    <p:extLst>
      <p:ext uri="{BB962C8B-B14F-4D97-AF65-F5344CB8AC3E}">
        <p14:creationId xmlns:p14="http://schemas.microsoft.com/office/powerpoint/2010/main" val="226233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C3CD1A-FCF7-4CF7-83B5-76ED04731E42}"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73A0-F167-4154-A16F-EAFDB0DC435E}" type="slidenum">
              <a:rPr lang="en-US" smtClean="0"/>
              <a:pPr/>
              <a:t>‹#›</a:t>
            </a:fld>
            <a:endParaRPr lang="en-US"/>
          </a:p>
        </p:txBody>
      </p:sp>
    </p:spTree>
    <p:extLst>
      <p:ext uri="{BB962C8B-B14F-4D97-AF65-F5344CB8AC3E}">
        <p14:creationId xmlns:p14="http://schemas.microsoft.com/office/powerpoint/2010/main" val="100368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C3CD1A-FCF7-4CF7-83B5-76ED04731E42}"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73A0-F167-4154-A16F-EAFDB0DC435E}" type="slidenum">
              <a:rPr lang="en-US" smtClean="0"/>
              <a:pPr/>
              <a:t>‹#›</a:t>
            </a:fld>
            <a:endParaRPr lang="en-US"/>
          </a:p>
        </p:txBody>
      </p:sp>
    </p:spTree>
    <p:extLst>
      <p:ext uri="{BB962C8B-B14F-4D97-AF65-F5344CB8AC3E}">
        <p14:creationId xmlns:p14="http://schemas.microsoft.com/office/powerpoint/2010/main" val="390200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3CD1A-FCF7-4CF7-83B5-76ED04731E42}"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73A0-F167-4154-A16F-EAFDB0DC435E}" type="slidenum">
              <a:rPr lang="en-US" smtClean="0"/>
              <a:pPr/>
              <a:t>‹#›</a:t>
            </a:fld>
            <a:endParaRPr lang="en-US"/>
          </a:p>
        </p:txBody>
      </p:sp>
    </p:spTree>
    <p:extLst>
      <p:ext uri="{BB962C8B-B14F-4D97-AF65-F5344CB8AC3E}">
        <p14:creationId xmlns:p14="http://schemas.microsoft.com/office/powerpoint/2010/main" val="36876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C3CD1A-FCF7-4CF7-83B5-76ED04731E42}" type="datetimeFigureOut">
              <a:rPr lang="en-US" smtClean="0"/>
              <a:pPr/>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73A0-F167-4154-A16F-EAFDB0DC435E}" type="slidenum">
              <a:rPr lang="en-US" smtClean="0"/>
              <a:pPr/>
              <a:t>‹#›</a:t>
            </a:fld>
            <a:endParaRPr lang="en-US"/>
          </a:p>
        </p:txBody>
      </p:sp>
    </p:spTree>
    <p:extLst>
      <p:ext uri="{BB962C8B-B14F-4D97-AF65-F5344CB8AC3E}">
        <p14:creationId xmlns:p14="http://schemas.microsoft.com/office/powerpoint/2010/main" val="414735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C3CD1A-FCF7-4CF7-83B5-76ED04731E42}" type="datetimeFigureOut">
              <a:rPr lang="en-US" smtClean="0"/>
              <a:pPr/>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A73A0-F167-4154-A16F-EAFDB0DC435E}" type="slidenum">
              <a:rPr lang="en-US" smtClean="0"/>
              <a:pPr/>
              <a:t>‹#›</a:t>
            </a:fld>
            <a:endParaRPr lang="en-US"/>
          </a:p>
        </p:txBody>
      </p:sp>
    </p:spTree>
    <p:extLst>
      <p:ext uri="{BB962C8B-B14F-4D97-AF65-F5344CB8AC3E}">
        <p14:creationId xmlns:p14="http://schemas.microsoft.com/office/powerpoint/2010/main" val="132844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C3CD1A-FCF7-4CF7-83B5-76ED04731E42}" type="datetimeFigureOut">
              <a:rPr lang="en-US" smtClean="0"/>
              <a:pPr/>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A73A0-F167-4154-A16F-EAFDB0DC435E}" type="slidenum">
              <a:rPr lang="en-US" smtClean="0"/>
              <a:pPr/>
              <a:t>‹#›</a:t>
            </a:fld>
            <a:endParaRPr lang="en-US"/>
          </a:p>
        </p:txBody>
      </p:sp>
    </p:spTree>
    <p:extLst>
      <p:ext uri="{BB962C8B-B14F-4D97-AF65-F5344CB8AC3E}">
        <p14:creationId xmlns:p14="http://schemas.microsoft.com/office/powerpoint/2010/main" val="177000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3CD1A-FCF7-4CF7-83B5-76ED04731E42}" type="datetimeFigureOut">
              <a:rPr lang="en-US" smtClean="0"/>
              <a:pPr/>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A73A0-F167-4154-A16F-EAFDB0DC435E}" type="slidenum">
              <a:rPr lang="en-US" smtClean="0"/>
              <a:pPr/>
              <a:t>‹#›</a:t>
            </a:fld>
            <a:endParaRPr lang="en-US"/>
          </a:p>
        </p:txBody>
      </p:sp>
    </p:spTree>
    <p:extLst>
      <p:ext uri="{BB962C8B-B14F-4D97-AF65-F5344CB8AC3E}">
        <p14:creationId xmlns:p14="http://schemas.microsoft.com/office/powerpoint/2010/main" val="35983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3CD1A-FCF7-4CF7-83B5-76ED04731E42}" type="datetimeFigureOut">
              <a:rPr lang="en-US" smtClean="0"/>
              <a:pPr/>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73A0-F167-4154-A16F-EAFDB0DC435E}" type="slidenum">
              <a:rPr lang="en-US" smtClean="0"/>
              <a:pPr/>
              <a:t>‹#›</a:t>
            </a:fld>
            <a:endParaRPr lang="en-US"/>
          </a:p>
        </p:txBody>
      </p:sp>
    </p:spTree>
    <p:extLst>
      <p:ext uri="{BB962C8B-B14F-4D97-AF65-F5344CB8AC3E}">
        <p14:creationId xmlns:p14="http://schemas.microsoft.com/office/powerpoint/2010/main" val="124387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3CD1A-FCF7-4CF7-83B5-76ED04731E42}" type="datetimeFigureOut">
              <a:rPr lang="en-US" smtClean="0"/>
              <a:pPr/>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73A0-F167-4154-A16F-EAFDB0DC435E}" type="slidenum">
              <a:rPr lang="en-US" smtClean="0"/>
              <a:pPr/>
              <a:t>‹#›</a:t>
            </a:fld>
            <a:endParaRPr lang="en-US"/>
          </a:p>
        </p:txBody>
      </p:sp>
    </p:spTree>
    <p:extLst>
      <p:ext uri="{BB962C8B-B14F-4D97-AF65-F5344CB8AC3E}">
        <p14:creationId xmlns:p14="http://schemas.microsoft.com/office/powerpoint/2010/main" val="125732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3CD1A-FCF7-4CF7-83B5-76ED04731E42}" type="datetimeFigureOut">
              <a:rPr lang="en-US" smtClean="0"/>
              <a:pPr/>
              <a:t>9/23/2019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A73A0-F167-4154-A16F-EAFDB0DC435E}" type="slidenum">
              <a:rPr lang="en-US" smtClean="0"/>
              <a:pPr/>
              <a:t>‹#›</a:t>
            </a:fld>
            <a:endParaRPr lang="en-US"/>
          </a:p>
        </p:txBody>
      </p:sp>
    </p:spTree>
    <p:extLst>
      <p:ext uri="{BB962C8B-B14F-4D97-AF65-F5344CB8AC3E}">
        <p14:creationId xmlns:p14="http://schemas.microsoft.com/office/powerpoint/2010/main" val="316317081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310" y="973394"/>
            <a:ext cx="8701548" cy="825908"/>
          </a:xfrm>
          <a:prstGeom prst="rect">
            <a:avLst/>
          </a:prstGeom>
        </p:spPr>
        <p:txBody>
          <a:bodyPr wrap="square">
            <a:noAutofit/>
          </a:bodyPr>
          <a:lstStyle/>
          <a:p>
            <a:r>
              <a:rPr lang="en-US" sz="8000" dirty="0" err="1">
                <a:solidFill>
                  <a:schemeClr val="accent1">
                    <a:lumMod val="60000"/>
                    <a:lumOff val="40000"/>
                  </a:schemeClr>
                </a:solidFill>
                <a:latin typeface="Segoe Script" panose="030B0504020000000003" pitchFamily="66" charset="0"/>
              </a:rPr>
              <a:t>Leishmania</a:t>
            </a:r>
            <a:r>
              <a:rPr lang="en-US" sz="8000" dirty="0">
                <a:solidFill>
                  <a:schemeClr val="accent1">
                    <a:lumMod val="60000"/>
                    <a:lumOff val="40000"/>
                  </a:schemeClr>
                </a:solidFill>
                <a:latin typeface="Segoe Script" panose="030B0504020000000003" pitchFamily="66" charset="0"/>
              </a:rPr>
              <a:t> </a:t>
            </a:r>
            <a:r>
              <a:rPr lang="en-US" sz="8000" dirty="0" err="1">
                <a:solidFill>
                  <a:schemeClr val="accent1">
                    <a:lumMod val="60000"/>
                    <a:lumOff val="40000"/>
                  </a:schemeClr>
                </a:solidFill>
                <a:latin typeface="Segoe Script" panose="030B0504020000000003" pitchFamily="66" charset="0"/>
              </a:rPr>
              <a:t>donnovani</a:t>
            </a:r>
            <a:endParaRPr lang="en-IN" sz="8000" dirty="0">
              <a:solidFill>
                <a:schemeClr val="accent1">
                  <a:lumMod val="60000"/>
                  <a:lumOff val="40000"/>
                </a:schemeClr>
              </a:solidFill>
              <a:latin typeface="Segoe Script" panose="030B0504020000000003" pitchFamily="66" charset="0"/>
            </a:endParaRPr>
          </a:p>
        </p:txBody>
      </p:sp>
      <p:sp>
        <p:nvSpPr>
          <p:cNvPr id="4" name="TextBox 3"/>
          <p:cNvSpPr txBox="1"/>
          <p:nvPr/>
        </p:nvSpPr>
        <p:spPr>
          <a:xfrm flipH="1">
            <a:off x="4567084" y="4985657"/>
            <a:ext cx="3989195" cy="1200329"/>
          </a:xfrm>
          <a:prstGeom prst="rect">
            <a:avLst/>
          </a:prstGeom>
          <a:noFill/>
        </p:spPr>
        <p:txBody>
          <a:bodyPr wrap="square" rtlCol="0">
            <a:spAutoFit/>
          </a:bodyPr>
          <a:lstStyle/>
          <a:p>
            <a:r>
              <a:rPr lang="en-IN" dirty="0" err="1">
                <a:solidFill>
                  <a:schemeClr val="accent1">
                    <a:lumMod val="60000"/>
                    <a:lumOff val="40000"/>
                  </a:schemeClr>
                </a:solidFill>
                <a:latin typeface="Segoe Script" panose="030B0504020000000003" pitchFamily="66" charset="0"/>
              </a:rPr>
              <a:t>Dr.</a:t>
            </a:r>
            <a:r>
              <a:rPr lang="en-IN" dirty="0">
                <a:solidFill>
                  <a:schemeClr val="accent1">
                    <a:lumMod val="60000"/>
                    <a:lumOff val="40000"/>
                  </a:schemeClr>
                </a:solidFill>
                <a:latin typeface="Segoe Script" panose="030B0504020000000003" pitchFamily="66" charset="0"/>
              </a:rPr>
              <a:t> </a:t>
            </a:r>
            <a:r>
              <a:rPr lang="en-IN" dirty="0" err="1">
                <a:solidFill>
                  <a:schemeClr val="accent1">
                    <a:lumMod val="60000"/>
                    <a:lumOff val="40000"/>
                  </a:schemeClr>
                </a:solidFill>
                <a:latin typeface="Segoe Script" panose="030B0504020000000003" pitchFamily="66" charset="0"/>
              </a:rPr>
              <a:t>Bindhusaran</a:t>
            </a:r>
            <a:r>
              <a:rPr lang="en-IN" dirty="0">
                <a:solidFill>
                  <a:schemeClr val="accent1">
                    <a:lumMod val="60000"/>
                    <a:lumOff val="40000"/>
                  </a:schemeClr>
                </a:solidFill>
                <a:latin typeface="Segoe Script" panose="030B0504020000000003" pitchFamily="66" charset="0"/>
              </a:rPr>
              <a:t> M.D. (</a:t>
            </a:r>
            <a:r>
              <a:rPr lang="en-IN" dirty="0" err="1">
                <a:solidFill>
                  <a:schemeClr val="accent1">
                    <a:lumMod val="60000"/>
                    <a:lumOff val="40000"/>
                  </a:schemeClr>
                </a:solidFill>
                <a:latin typeface="Segoe Script" panose="030B0504020000000003" pitchFamily="66" charset="0"/>
              </a:rPr>
              <a:t>Hom</a:t>
            </a:r>
            <a:r>
              <a:rPr lang="en-IN" dirty="0">
                <a:solidFill>
                  <a:schemeClr val="accent1">
                    <a:lumMod val="60000"/>
                    <a:lumOff val="40000"/>
                  </a:schemeClr>
                </a:solidFill>
                <a:latin typeface="Segoe Script" panose="030B0504020000000003" pitchFamily="66" charset="0"/>
              </a:rPr>
              <a:t>.)</a:t>
            </a:r>
          </a:p>
          <a:p>
            <a:r>
              <a:rPr lang="en-IN" dirty="0">
                <a:solidFill>
                  <a:schemeClr val="accent1">
                    <a:lumMod val="60000"/>
                    <a:lumOff val="40000"/>
                  </a:schemeClr>
                </a:solidFill>
                <a:latin typeface="Segoe Script" panose="030B0504020000000003" pitchFamily="66" charset="0"/>
              </a:rPr>
              <a:t>Assistant Professor</a:t>
            </a:r>
          </a:p>
          <a:p>
            <a:r>
              <a:rPr lang="en-IN" dirty="0">
                <a:solidFill>
                  <a:schemeClr val="accent1">
                    <a:lumMod val="60000"/>
                    <a:lumOff val="40000"/>
                  </a:schemeClr>
                </a:solidFill>
                <a:latin typeface="Segoe Script" panose="030B0504020000000003" pitchFamily="66" charset="0"/>
              </a:rPr>
              <a:t>Dept. of Pathology &amp; Microbiology</a:t>
            </a:r>
            <a:endParaRPr lang="en-IN" dirty="0">
              <a:solidFill>
                <a:schemeClr val="accent1">
                  <a:lumMod val="60000"/>
                  <a:lumOff val="40000"/>
                </a:schemeClr>
              </a:solidFill>
              <a:latin typeface="Segoe Script" panose="030B0504020000000003" pitchFamily="66" charset="0"/>
            </a:endParaRPr>
          </a:p>
        </p:txBody>
      </p:sp>
    </p:spTree>
    <p:extLst>
      <p:ext uri="{BB962C8B-B14F-4D97-AF65-F5344CB8AC3E}">
        <p14:creationId xmlns:p14="http://schemas.microsoft.com/office/powerpoint/2010/main" val="2878888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Amastigote form in R.E cells</a:t>
            </a:r>
            <a:endParaRPr lang="en-US" dirty="0"/>
          </a:p>
        </p:txBody>
      </p:sp>
      <p:pic>
        <p:nvPicPr>
          <p:cNvPr id="4" name="Content Placeholder 3"/>
          <p:cNvPicPr>
            <a:picLocks noGrp="1" noChangeAspect="1"/>
          </p:cNvPicPr>
          <p:nvPr>
            <p:ph idx="1"/>
          </p:nvPr>
        </p:nvPicPr>
        <p:blipFill>
          <a:blip r:embed="rId2"/>
          <a:stretch>
            <a:fillRect/>
          </a:stretch>
        </p:blipFill>
        <p:spPr>
          <a:xfrm>
            <a:off x="2047875" y="2267744"/>
            <a:ext cx="5048250" cy="3467100"/>
          </a:xfrm>
          <a:prstGeom prst="rect">
            <a:avLst/>
          </a:prstGeom>
        </p:spPr>
      </p:pic>
    </p:spTree>
    <p:extLst>
      <p:ext uri="{BB962C8B-B14F-4D97-AF65-F5344CB8AC3E}">
        <p14:creationId xmlns:p14="http://schemas.microsoft.com/office/powerpoint/2010/main" val="565537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PROMASTIGOTE STAGE (FLAGELLAR STAGE). </a:t>
            </a:r>
          </a:p>
        </p:txBody>
      </p:sp>
      <p:sp>
        <p:nvSpPr>
          <p:cNvPr id="3" name="Content Placeholder 2"/>
          <p:cNvSpPr>
            <a:spLocks noGrp="1"/>
          </p:cNvSpPr>
          <p:nvPr>
            <p:ph idx="1"/>
          </p:nvPr>
        </p:nvSpPr>
        <p:spPr/>
        <p:txBody>
          <a:bodyPr/>
          <a:lstStyle/>
          <a:p>
            <a:r>
              <a:rPr lang="en-US" dirty="0"/>
              <a:t>cultures and in insect vectors (sandflies</a:t>
            </a:r>
            <a:r>
              <a:rPr lang="en-US" dirty="0" smtClean="0"/>
              <a:t>). </a:t>
            </a:r>
          </a:p>
          <a:p>
            <a:endParaRPr lang="en-US" dirty="0"/>
          </a:p>
        </p:txBody>
      </p:sp>
      <p:pic>
        <p:nvPicPr>
          <p:cNvPr id="4" name="Content Placeholder 3"/>
          <p:cNvPicPr>
            <a:picLocks noChangeAspect="1"/>
          </p:cNvPicPr>
          <p:nvPr/>
        </p:nvPicPr>
        <p:blipFill rotWithShape="1">
          <a:blip r:embed="rId2"/>
          <a:srcRect r="51132" b="5391"/>
          <a:stretch/>
        </p:blipFill>
        <p:spPr>
          <a:xfrm>
            <a:off x="2799375" y="2736935"/>
            <a:ext cx="3028548" cy="3683174"/>
          </a:xfrm>
          <a:prstGeom prst="rect">
            <a:avLst/>
          </a:prstGeom>
        </p:spPr>
      </p:pic>
    </p:spTree>
    <p:extLst>
      <p:ext uri="{BB962C8B-B14F-4D97-AF65-F5344CB8AC3E}">
        <p14:creationId xmlns:p14="http://schemas.microsoft.com/office/powerpoint/2010/main" val="4113132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38362" y="2472531"/>
            <a:ext cx="4867275" cy="3057525"/>
          </a:xfrm>
          <a:prstGeom prst="rect">
            <a:avLst/>
          </a:prstGeom>
        </p:spPr>
      </p:pic>
    </p:spTree>
    <p:extLst>
      <p:ext uri="{BB962C8B-B14F-4D97-AF65-F5344CB8AC3E}">
        <p14:creationId xmlns:p14="http://schemas.microsoft.com/office/powerpoint/2010/main" val="3874787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Promastigote form</a:t>
            </a:r>
            <a:endParaRPr lang="en-US" dirty="0"/>
          </a:p>
        </p:txBody>
      </p:sp>
      <p:sp>
        <p:nvSpPr>
          <p:cNvPr id="3" name="Content Placeholder 2"/>
          <p:cNvSpPr>
            <a:spLocks noGrp="1"/>
          </p:cNvSpPr>
          <p:nvPr>
            <p:ph idx="1"/>
          </p:nvPr>
        </p:nvSpPr>
        <p:spPr/>
        <p:txBody>
          <a:bodyPr>
            <a:normAutofit/>
          </a:bodyPr>
          <a:lstStyle/>
          <a:p>
            <a:r>
              <a:rPr lang="en-US" dirty="0">
                <a:solidFill>
                  <a:srgbClr val="FFFF00"/>
                </a:solidFill>
              </a:rPr>
              <a:t>Shape and Size. </a:t>
            </a:r>
            <a:r>
              <a:rPr lang="en-US" dirty="0"/>
              <a:t>The earlier ones are short oval, or pear-shaped </a:t>
            </a:r>
            <a:r>
              <a:rPr lang="en-US" dirty="0" smtClean="0"/>
              <a:t>bodies</a:t>
            </a:r>
          </a:p>
          <a:p>
            <a:r>
              <a:rPr lang="en-US" dirty="0">
                <a:solidFill>
                  <a:srgbClr val="FFFF00"/>
                </a:solidFill>
              </a:rPr>
              <a:t>Nucleus</a:t>
            </a:r>
            <a:r>
              <a:rPr lang="en-US" dirty="0"/>
              <a:t> is situated centrally. </a:t>
            </a:r>
            <a:endParaRPr lang="en-US" dirty="0" smtClean="0"/>
          </a:p>
          <a:p>
            <a:r>
              <a:rPr lang="en-US" dirty="0" err="1" smtClean="0">
                <a:solidFill>
                  <a:srgbClr val="FFFF00"/>
                </a:solidFill>
              </a:rPr>
              <a:t>Kinetoplast</a:t>
            </a:r>
            <a:r>
              <a:rPr lang="en-US" dirty="0" smtClean="0"/>
              <a:t> </a:t>
            </a:r>
            <a:r>
              <a:rPr lang="en-US" dirty="0"/>
              <a:t>lies transversely near the </a:t>
            </a:r>
            <a:r>
              <a:rPr lang="en-US" dirty="0">
                <a:solidFill>
                  <a:srgbClr val="FFFF00"/>
                </a:solidFill>
              </a:rPr>
              <a:t>anterior end</a:t>
            </a:r>
            <a:r>
              <a:rPr lang="en-US" dirty="0"/>
              <a:t>. </a:t>
            </a:r>
          </a:p>
          <a:p>
            <a:r>
              <a:rPr lang="en-US" dirty="0" err="1"/>
              <a:t>Easinophilic</a:t>
            </a:r>
            <a:r>
              <a:rPr lang="en-US" dirty="0"/>
              <a:t> vacuole, a light staining area lying in front of the </a:t>
            </a:r>
            <a:r>
              <a:rPr lang="en-US" dirty="0" err="1"/>
              <a:t>kinetoplast</a:t>
            </a:r>
            <a:r>
              <a:rPr lang="en-US" dirty="0"/>
              <a:t> over which the root of the flagellum runs. </a:t>
            </a:r>
          </a:p>
          <a:p>
            <a:r>
              <a:rPr lang="en-US" dirty="0">
                <a:solidFill>
                  <a:srgbClr val="FFFF00"/>
                </a:solidFill>
              </a:rPr>
              <a:t>Flagellum</a:t>
            </a:r>
            <a:r>
              <a:rPr lang="en-US" dirty="0"/>
              <a:t> may be of the same length as the body or even longer, projecting from the front. </a:t>
            </a:r>
          </a:p>
        </p:txBody>
      </p:sp>
    </p:spTree>
    <p:extLst>
      <p:ext uri="{BB962C8B-B14F-4D97-AF65-F5344CB8AC3E}">
        <p14:creationId xmlns:p14="http://schemas.microsoft.com/office/powerpoint/2010/main" val="742875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Cultivation( NNN medium)</a:t>
            </a:r>
            <a:endParaRPr lang="en-US" dirty="0"/>
          </a:p>
        </p:txBody>
      </p:sp>
      <p:sp>
        <p:nvSpPr>
          <p:cNvPr id="3" name="Content Placeholder 2"/>
          <p:cNvSpPr>
            <a:spLocks noGrp="1"/>
          </p:cNvSpPr>
          <p:nvPr>
            <p:ph idx="1"/>
          </p:nvPr>
        </p:nvSpPr>
        <p:spPr/>
        <p:txBody>
          <a:bodyPr>
            <a:normAutofit/>
          </a:bodyPr>
          <a:lstStyle/>
          <a:p>
            <a:r>
              <a:rPr lang="en-US" dirty="0"/>
              <a:t>L. </a:t>
            </a:r>
            <a:r>
              <a:rPr lang="en-US" dirty="0" err="1"/>
              <a:t>donovani</a:t>
            </a:r>
            <a:r>
              <a:rPr lang="en-US" dirty="0"/>
              <a:t> can be cultured in a medium composed of </a:t>
            </a:r>
            <a:r>
              <a:rPr lang="en-US" dirty="0">
                <a:solidFill>
                  <a:srgbClr val="FF0000"/>
                </a:solidFill>
              </a:rPr>
              <a:t>two parts of salt agar and one part of </a:t>
            </a:r>
            <a:r>
              <a:rPr lang="en-US" dirty="0" err="1">
                <a:solidFill>
                  <a:srgbClr val="FF0000"/>
                </a:solidFill>
              </a:rPr>
              <a:t>defibrinated</a:t>
            </a:r>
            <a:r>
              <a:rPr lang="en-US" dirty="0">
                <a:solidFill>
                  <a:srgbClr val="FF0000"/>
                </a:solidFill>
              </a:rPr>
              <a:t> rabbit’s blood</a:t>
            </a:r>
            <a:r>
              <a:rPr lang="en-US" dirty="0"/>
              <a:t>. </a:t>
            </a:r>
            <a:endParaRPr lang="en-US" dirty="0" smtClean="0"/>
          </a:p>
          <a:p>
            <a:r>
              <a:rPr lang="en-US" dirty="0" smtClean="0"/>
              <a:t>The </a:t>
            </a:r>
            <a:r>
              <a:rPr lang="en-US" dirty="0"/>
              <a:t>medium was first introduced by </a:t>
            </a:r>
            <a:r>
              <a:rPr lang="en-US" dirty="0" err="1">
                <a:solidFill>
                  <a:srgbClr val="FFFF00"/>
                </a:solidFill>
              </a:rPr>
              <a:t>N</a:t>
            </a:r>
            <a:r>
              <a:rPr lang="en-US" dirty="0" err="1"/>
              <a:t>ovy</a:t>
            </a:r>
            <a:r>
              <a:rPr lang="en-US" dirty="0"/>
              <a:t> and </a:t>
            </a:r>
            <a:r>
              <a:rPr lang="en-US" dirty="0" err="1"/>
              <a:t>Mac</a:t>
            </a:r>
            <a:r>
              <a:rPr lang="en-US" dirty="0" err="1">
                <a:solidFill>
                  <a:srgbClr val="FFFF00"/>
                </a:solidFill>
              </a:rPr>
              <a:t>N</a:t>
            </a:r>
            <a:r>
              <a:rPr lang="en-US" dirty="0" err="1"/>
              <a:t>eal</a:t>
            </a:r>
            <a:r>
              <a:rPr lang="en-US" dirty="0"/>
              <a:t>, later modified by </a:t>
            </a:r>
            <a:r>
              <a:rPr lang="en-US" dirty="0">
                <a:solidFill>
                  <a:srgbClr val="FFFF00"/>
                </a:solidFill>
              </a:rPr>
              <a:t>N</a:t>
            </a:r>
            <a:r>
              <a:rPr lang="en-US" dirty="0"/>
              <a:t>icolle and is commonly referred to as </a:t>
            </a:r>
            <a:r>
              <a:rPr lang="en-US" dirty="0">
                <a:solidFill>
                  <a:srgbClr val="FFFF00"/>
                </a:solidFill>
              </a:rPr>
              <a:t>N.N.N. medium</a:t>
            </a:r>
            <a:r>
              <a:rPr lang="en-US" dirty="0" smtClean="0">
                <a:solidFill>
                  <a:srgbClr val="FFFF00"/>
                </a:solidFill>
              </a:rPr>
              <a:t>.</a:t>
            </a:r>
          </a:p>
          <a:p>
            <a:r>
              <a:rPr lang="en-US" dirty="0" smtClean="0"/>
              <a:t> </a:t>
            </a:r>
            <a:r>
              <a:rPr lang="en-US" dirty="0"/>
              <a:t>The material for culture is inoculated into </a:t>
            </a:r>
            <a:r>
              <a:rPr lang="en-US" dirty="0" smtClean="0"/>
              <a:t>the </a:t>
            </a:r>
            <a:r>
              <a:rPr lang="en-US" dirty="0"/>
              <a:t>medium and incubated at 22° to 24°C. </a:t>
            </a:r>
            <a:endParaRPr lang="en-US" dirty="0" smtClean="0"/>
          </a:p>
        </p:txBody>
      </p:sp>
    </p:spTree>
    <p:extLst>
      <p:ext uri="{BB962C8B-B14F-4D97-AF65-F5344CB8AC3E}">
        <p14:creationId xmlns:p14="http://schemas.microsoft.com/office/powerpoint/2010/main" val="1632913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Immunology. </a:t>
            </a:r>
          </a:p>
        </p:txBody>
      </p:sp>
      <p:sp>
        <p:nvSpPr>
          <p:cNvPr id="3" name="Content Placeholder 2"/>
          <p:cNvSpPr>
            <a:spLocks noGrp="1"/>
          </p:cNvSpPr>
          <p:nvPr>
            <p:ph idx="1"/>
          </p:nvPr>
        </p:nvSpPr>
        <p:spPr>
          <a:xfrm>
            <a:off x="628650" y="1825624"/>
            <a:ext cx="8515350" cy="5032375"/>
          </a:xfrm>
        </p:spPr>
        <p:txBody>
          <a:bodyPr>
            <a:normAutofit/>
          </a:bodyPr>
          <a:lstStyle/>
          <a:p>
            <a:r>
              <a:rPr lang="en-US" sz="3200" dirty="0" err="1" smtClean="0"/>
              <a:t>Amastigotes</a:t>
            </a:r>
            <a:r>
              <a:rPr lang="en-US" sz="3200" dirty="0" smtClean="0"/>
              <a:t> </a:t>
            </a:r>
            <a:r>
              <a:rPr lang="en-US" sz="3200" dirty="0"/>
              <a:t>developing from </a:t>
            </a:r>
            <a:r>
              <a:rPr lang="en-US" sz="3200" dirty="0" err="1"/>
              <a:t>promastigotes</a:t>
            </a:r>
            <a:r>
              <a:rPr lang="en-US" sz="3200" dirty="0"/>
              <a:t> excite a cellular reaction comprising histiocytic proliferation followed by invasion of lymphocytes and plasma cells. The former give shelter to </a:t>
            </a:r>
            <a:r>
              <a:rPr lang="en-US" sz="3200" dirty="0" err="1"/>
              <a:t>Leishmania</a:t>
            </a:r>
            <a:r>
              <a:rPr lang="en-US" sz="3200" dirty="0"/>
              <a:t> inside which the parasites multiply</a:t>
            </a:r>
            <a:r>
              <a:rPr lang="en-US" sz="3200" dirty="0" smtClean="0"/>
              <a:t>.</a:t>
            </a:r>
          </a:p>
          <a:p>
            <a:r>
              <a:rPr lang="en-US" sz="3200" dirty="0" smtClean="0">
                <a:solidFill>
                  <a:srgbClr val="FFFF00"/>
                </a:solidFill>
              </a:rPr>
              <a:t>( </a:t>
            </a:r>
            <a:r>
              <a:rPr lang="en-US" sz="3200" dirty="0" err="1" smtClean="0">
                <a:solidFill>
                  <a:srgbClr val="FFFF00"/>
                </a:solidFill>
              </a:rPr>
              <a:t>Histiocyte</a:t>
            </a:r>
            <a:r>
              <a:rPr lang="en-US" sz="3200" dirty="0" smtClean="0">
                <a:solidFill>
                  <a:srgbClr val="FFFF00"/>
                </a:solidFill>
              </a:rPr>
              <a:t>- a </a:t>
            </a:r>
            <a:r>
              <a:rPr lang="en-US" sz="3200" dirty="0">
                <a:solidFill>
                  <a:srgbClr val="FFFF00"/>
                </a:solidFill>
              </a:rPr>
              <a:t>stationary phagocytic cell present in connective tissue</a:t>
            </a:r>
            <a:r>
              <a:rPr lang="en-US" sz="3200" dirty="0" smtClean="0"/>
              <a:t>.)</a:t>
            </a:r>
            <a:endParaRPr lang="en-US" sz="3200" dirty="0"/>
          </a:p>
        </p:txBody>
      </p:sp>
    </p:spTree>
    <p:extLst>
      <p:ext uri="{BB962C8B-B14F-4D97-AF65-F5344CB8AC3E}">
        <p14:creationId xmlns:p14="http://schemas.microsoft.com/office/powerpoint/2010/main" val="3836116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a:t>
            </a:r>
          </a:p>
        </p:txBody>
      </p:sp>
      <p:sp>
        <p:nvSpPr>
          <p:cNvPr id="3" name="Content Placeholder 2"/>
          <p:cNvSpPr>
            <a:spLocks noGrp="1"/>
          </p:cNvSpPr>
          <p:nvPr>
            <p:ph idx="1"/>
          </p:nvPr>
        </p:nvSpPr>
        <p:spPr>
          <a:xfrm>
            <a:off x="628650" y="1825624"/>
            <a:ext cx="8515350" cy="5032375"/>
          </a:xfrm>
        </p:spPr>
        <p:txBody>
          <a:bodyPr>
            <a:normAutofit/>
          </a:bodyPr>
          <a:lstStyle/>
          <a:p>
            <a:r>
              <a:rPr lang="en-US" sz="4000" dirty="0" smtClean="0"/>
              <a:t>The </a:t>
            </a:r>
            <a:r>
              <a:rPr lang="en-US" sz="4000" dirty="0"/>
              <a:t>parasite has two stages </a:t>
            </a:r>
            <a:r>
              <a:rPr lang="en-US" sz="4000" dirty="0" smtClean="0"/>
              <a:t>in </a:t>
            </a:r>
            <a:r>
              <a:rPr lang="en-US" sz="4000" dirty="0"/>
              <a:t>its life cycle: </a:t>
            </a:r>
            <a:endParaRPr lang="en-US" sz="4000" dirty="0" smtClean="0"/>
          </a:p>
          <a:p>
            <a:r>
              <a:rPr lang="en-US" sz="4000" dirty="0" smtClean="0"/>
              <a:t>1</a:t>
            </a:r>
            <a:r>
              <a:rPr lang="en-US" sz="4000" dirty="0"/>
              <a:t>. The </a:t>
            </a:r>
            <a:r>
              <a:rPr lang="en-US" sz="4000" dirty="0" err="1"/>
              <a:t>amastigote</a:t>
            </a:r>
            <a:r>
              <a:rPr lang="en-US" sz="4000" dirty="0"/>
              <a:t> form, occurring in </a:t>
            </a:r>
            <a:r>
              <a:rPr lang="en-US" sz="4000" dirty="0">
                <a:solidFill>
                  <a:srgbClr val="FFFF00"/>
                </a:solidFill>
              </a:rPr>
              <a:t>man </a:t>
            </a:r>
            <a:r>
              <a:rPr lang="en-US" sz="4000" dirty="0"/>
              <a:t>(also in dog in some areas). </a:t>
            </a:r>
            <a:endParaRPr lang="en-US" sz="4000" dirty="0" smtClean="0"/>
          </a:p>
          <a:p>
            <a:r>
              <a:rPr lang="en-US" sz="4000" dirty="0" smtClean="0"/>
              <a:t>2</a:t>
            </a:r>
            <a:r>
              <a:rPr lang="en-US" sz="4000" dirty="0"/>
              <a:t>. The </a:t>
            </a:r>
            <a:r>
              <a:rPr lang="en-US" sz="4000" dirty="0" err="1"/>
              <a:t>promastigote</a:t>
            </a:r>
            <a:r>
              <a:rPr lang="en-US" sz="4000" dirty="0"/>
              <a:t> form, occurring in </a:t>
            </a:r>
            <a:r>
              <a:rPr lang="en-US" sz="4000" dirty="0" err="1">
                <a:solidFill>
                  <a:srgbClr val="FFFF00"/>
                </a:solidFill>
              </a:rPr>
              <a:t>sandfly</a:t>
            </a:r>
            <a:r>
              <a:rPr lang="en-US" sz="4000" dirty="0"/>
              <a:t>. </a:t>
            </a:r>
          </a:p>
        </p:txBody>
      </p:sp>
    </p:spTree>
    <p:extLst>
      <p:ext uri="{BB962C8B-B14F-4D97-AF65-F5344CB8AC3E}">
        <p14:creationId xmlns:p14="http://schemas.microsoft.com/office/powerpoint/2010/main" val="821763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CYCLE</a:t>
            </a:r>
            <a:endParaRPr lang="en-US" dirty="0"/>
          </a:p>
        </p:txBody>
      </p:sp>
      <p:sp>
        <p:nvSpPr>
          <p:cNvPr id="3" name="Content Placeholder 2"/>
          <p:cNvSpPr>
            <a:spLocks noGrp="1"/>
          </p:cNvSpPr>
          <p:nvPr>
            <p:ph idx="1"/>
          </p:nvPr>
        </p:nvSpPr>
        <p:spPr>
          <a:xfrm>
            <a:off x="628650" y="1825624"/>
            <a:ext cx="8515350" cy="5032375"/>
          </a:xfrm>
        </p:spPr>
        <p:txBody>
          <a:bodyPr>
            <a:normAutofit/>
          </a:bodyPr>
          <a:lstStyle/>
          <a:p>
            <a:r>
              <a:rPr lang="en-US" sz="3200" dirty="0"/>
              <a:t>The </a:t>
            </a:r>
            <a:r>
              <a:rPr lang="en-US" sz="3200" dirty="0" err="1"/>
              <a:t>amastigote</a:t>
            </a:r>
            <a:r>
              <a:rPr lang="en-US" sz="3200" dirty="0"/>
              <a:t> form while residing in the cells of the </a:t>
            </a:r>
            <a:r>
              <a:rPr lang="en-US" sz="3200" dirty="0" err="1"/>
              <a:t>reticulo</a:t>
            </a:r>
            <a:r>
              <a:rPr lang="en-US" sz="3200" dirty="0"/>
              <a:t>-endothelial system, multiplies by binary fission. </a:t>
            </a:r>
            <a:endParaRPr lang="en-US" sz="3200" dirty="0" smtClean="0"/>
          </a:p>
          <a:p>
            <a:r>
              <a:rPr lang="en-US" sz="3200" dirty="0" smtClean="0"/>
              <a:t>Multiplication </a:t>
            </a:r>
            <a:r>
              <a:rPr lang="en-US" sz="3200" dirty="0"/>
              <a:t>goes on continuously till the cell becomes packed with the parasites. </a:t>
            </a:r>
            <a:endParaRPr lang="en-US" sz="3200" dirty="0" smtClean="0"/>
          </a:p>
          <a:p>
            <a:r>
              <a:rPr lang="en-US" sz="3200" dirty="0" smtClean="0"/>
              <a:t>The </a:t>
            </a:r>
            <a:r>
              <a:rPr lang="en-US" sz="3200" dirty="0"/>
              <a:t>host-cell is thereby enlarged and eventually ruptures (as many as 50 to 200 or even more may be found embedded in the cytoplasm of the enlarged host-cell). </a:t>
            </a:r>
          </a:p>
        </p:txBody>
      </p:sp>
    </p:spTree>
    <p:extLst>
      <p:ext uri="{BB962C8B-B14F-4D97-AF65-F5344CB8AC3E}">
        <p14:creationId xmlns:p14="http://schemas.microsoft.com/office/powerpoint/2010/main" val="4262090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CYCLE (cont..)</a:t>
            </a:r>
            <a:endParaRPr lang="en-US" dirty="0"/>
          </a:p>
        </p:txBody>
      </p:sp>
      <p:sp>
        <p:nvSpPr>
          <p:cNvPr id="3" name="Content Placeholder 2"/>
          <p:cNvSpPr>
            <a:spLocks noGrp="1"/>
          </p:cNvSpPr>
          <p:nvPr>
            <p:ph idx="1"/>
          </p:nvPr>
        </p:nvSpPr>
        <p:spPr>
          <a:xfrm>
            <a:off x="628650" y="1825624"/>
            <a:ext cx="8515350" cy="5032375"/>
          </a:xfrm>
        </p:spPr>
        <p:txBody>
          <a:bodyPr/>
          <a:lstStyle/>
          <a:p>
            <a:r>
              <a:rPr lang="en-US" sz="3200" dirty="0"/>
              <a:t>The parasites liberated as a result of the rupture into the circulation are again either taken up by, </a:t>
            </a:r>
            <a:r>
              <a:rPr lang="en-US" sz="3200" dirty="0" smtClean="0"/>
              <a:t>or </a:t>
            </a:r>
            <a:r>
              <a:rPr lang="en-US" sz="3200" dirty="0"/>
              <a:t>invade fresh cells and the cycle is repeated. </a:t>
            </a:r>
            <a:endParaRPr lang="en-US" sz="3200" dirty="0" smtClean="0"/>
          </a:p>
          <a:p>
            <a:r>
              <a:rPr lang="en-US" sz="3200" dirty="0" smtClean="0"/>
              <a:t>In </a:t>
            </a:r>
            <a:r>
              <a:rPr lang="en-US" sz="3200" dirty="0"/>
              <a:t>this way, the entire </a:t>
            </a:r>
            <a:r>
              <a:rPr lang="en-US" sz="3200" dirty="0" err="1">
                <a:solidFill>
                  <a:srgbClr val="FFFF00"/>
                </a:solidFill>
              </a:rPr>
              <a:t>reticulo</a:t>
            </a:r>
            <a:r>
              <a:rPr lang="en-US" sz="3200" dirty="0">
                <a:solidFill>
                  <a:srgbClr val="FFFF00"/>
                </a:solidFill>
              </a:rPr>
              <a:t>-endothelial system </a:t>
            </a:r>
            <a:r>
              <a:rPr lang="en-US" sz="3200" dirty="0"/>
              <a:t>becomes </a:t>
            </a:r>
            <a:r>
              <a:rPr lang="en-US" sz="3200" dirty="0">
                <a:solidFill>
                  <a:srgbClr val="FFFF00"/>
                </a:solidFill>
              </a:rPr>
              <a:t>progressively infected. </a:t>
            </a:r>
            <a:endParaRPr lang="en-US" sz="3200" dirty="0" smtClean="0">
              <a:solidFill>
                <a:srgbClr val="FFFF00"/>
              </a:solidFill>
            </a:endParaRPr>
          </a:p>
          <a:p>
            <a:r>
              <a:rPr lang="en-US" sz="3200" dirty="0" smtClean="0"/>
              <a:t>In </a:t>
            </a:r>
            <a:r>
              <a:rPr lang="en-US" sz="3200" dirty="0"/>
              <a:t>the blood stream, some of the free </a:t>
            </a:r>
            <a:r>
              <a:rPr lang="en-US" sz="3200" dirty="0" err="1"/>
              <a:t>amastigotes</a:t>
            </a:r>
            <a:r>
              <a:rPr lang="en-US" sz="3200" dirty="0"/>
              <a:t> are </a:t>
            </a:r>
            <a:r>
              <a:rPr lang="en-US" sz="3200" dirty="0" err="1"/>
              <a:t>phagocytosed</a:t>
            </a:r>
            <a:r>
              <a:rPr lang="en-US" sz="3200" dirty="0"/>
              <a:t> </a:t>
            </a:r>
            <a:endParaRPr lang="en-US" sz="3200" dirty="0" smtClean="0"/>
          </a:p>
          <a:p>
            <a:r>
              <a:rPr lang="en-US" sz="3200" dirty="0" smtClean="0"/>
              <a:t>A </a:t>
            </a:r>
            <a:r>
              <a:rPr lang="en-US" sz="3200" dirty="0"/>
              <a:t>blood-sucking insect draws these </a:t>
            </a:r>
            <a:r>
              <a:rPr lang="en-US" sz="3200" dirty="0">
                <a:solidFill>
                  <a:srgbClr val="FFFF00"/>
                </a:solidFill>
              </a:rPr>
              <a:t>free </a:t>
            </a:r>
            <a:r>
              <a:rPr lang="en-US" sz="3200" dirty="0" err="1">
                <a:solidFill>
                  <a:srgbClr val="FFFF00"/>
                </a:solidFill>
              </a:rPr>
              <a:t>amastigote</a:t>
            </a:r>
            <a:r>
              <a:rPr lang="en-US" sz="3200" dirty="0">
                <a:solidFill>
                  <a:srgbClr val="FFFF00"/>
                </a:solidFill>
              </a:rPr>
              <a:t> </a:t>
            </a:r>
            <a:r>
              <a:rPr lang="en-US" sz="3200" dirty="0"/>
              <a:t>forms as well as those within the monocytes during its blood-meal. </a:t>
            </a:r>
          </a:p>
          <a:p>
            <a:endParaRPr lang="en-US" dirty="0"/>
          </a:p>
        </p:txBody>
      </p:sp>
    </p:spTree>
    <p:extLst>
      <p:ext uri="{BB962C8B-B14F-4D97-AF65-F5344CB8AC3E}">
        <p14:creationId xmlns:p14="http://schemas.microsoft.com/office/powerpoint/2010/main" val="1330282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sand fly</a:t>
            </a:r>
            <a:endParaRPr lang="en-US" dirty="0"/>
          </a:p>
        </p:txBody>
      </p:sp>
      <p:sp>
        <p:nvSpPr>
          <p:cNvPr id="3" name="Content Placeholder 2"/>
          <p:cNvSpPr>
            <a:spLocks noGrp="1"/>
          </p:cNvSpPr>
          <p:nvPr>
            <p:ph idx="1"/>
          </p:nvPr>
        </p:nvSpPr>
        <p:spPr>
          <a:xfrm>
            <a:off x="0" y="1524000"/>
            <a:ext cx="9144000" cy="5333999"/>
          </a:xfrm>
        </p:spPr>
        <p:txBody>
          <a:bodyPr>
            <a:noAutofit/>
          </a:bodyPr>
          <a:lstStyle/>
          <a:p>
            <a:r>
              <a:rPr lang="en-US" sz="3200" dirty="0"/>
              <a:t>In certain species of </a:t>
            </a:r>
            <a:r>
              <a:rPr lang="en-US" sz="3200" dirty="0" err="1"/>
              <a:t>sandfly</a:t>
            </a:r>
            <a:r>
              <a:rPr lang="en-US" sz="3200" dirty="0"/>
              <a:t>, these </a:t>
            </a:r>
            <a:r>
              <a:rPr lang="en-US" sz="3200" dirty="0" err="1"/>
              <a:t>amastigote</a:t>
            </a:r>
            <a:r>
              <a:rPr lang="en-US" sz="3200" dirty="0"/>
              <a:t> forms develop into </a:t>
            </a:r>
            <a:r>
              <a:rPr lang="en-US" sz="3200" dirty="0" err="1"/>
              <a:t>promastigote</a:t>
            </a:r>
            <a:r>
              <a:rPr lang="en-US" sz="3200" dirty="0"/>
              <a:t> forms which again multiply by </a:t>
            </a:r>
            <a:r>
              <a:rPr lang="en-US" sz="3200" dirty="0">
                <a:solidFill>
                  <a:srgbClr val="FFFF00"/>
                </a:solidFill>
              </a:rPr>
              <a:t>binary fission </a:t>
            </a:r>
            <a:r>
              <a:rPr lang="en-US" sz="3200" dirty="0"/>
              <a:t>producing an enormous number of flagellates. </a:t>
            </a:r>
            <a:endParaRPr lang="en-US" sz="3200" dirty="0" smtClean="0"/>
          </a:p>
          <a:p>
            <a:r>
              <a:rPr lang="en-US" sz="3200" dirty="0" smtClean="0"/>
              <a:t>Multiplication </a:t>
            </a:r>
            <a:r>
              <a:rPr lang="en-US" sz="3200" dirty="0"/>
              <a:t>proceeds in the mid-gut of the </a:t>
            </a:r>
            <a:r>
              <a:rPr lang="en-US" sz="3200" dirty="0" err="1"/>
              <a:t>sandfly</a:t>
            </a:r>
            <a:r>
              <a:rPr lang="en-US" sz="3200" dirty="0"/>
              <a:t> and the flagellates tend to spread forwards to the anterior part of the alimentary canal (pharynx and buccal cavity</a:t>
            </a:r>
            <a:r>
              <a:rPr lang="en-US" sz="3200" dirty="0" smtClean="0"/>
              <a:t>).</a:t>
            </a:r>
            <a:endParaRPr lang="en-US" sz="3200" dirty="0"/>
          </a:p>
          <a:p>
            <a:r>
              <a:rPr lang="en-US" sz="3200" dirty="0" err="1" smtClean="0">
                <a:solidFill>
                  <a:srgbClr val="FFFF00"/>
                </a:solidFill>
              </a:rPr>
              <a:t>Metacyclic</a:t>
            </a:r>
            <a:r>
              <a:rPr lang="en-US" sz="3200" dirty="0" smtClean="0">
                <a:solidFill>
                  <a:srgbClr val="FFFF00"/>
                </a:solidFill>
              </a:rPr>
              <a:t> </a:t>
            </a:r>
            <a:r>
              <a:rPr lang="en-US" sz="3200" dirty="0" err="1" smtClean="0">
                <a:solidFill>
                  <a:srgbClr val="FFFF00"/>
                </a:solidFill>
              </a:rPr>
              <a:t>promastigotes</a:t>
            </a:r>
            <a:r>
              <a:rPr lang="en-US" sz="3200" dirty="0" smtClean="0">
                <a:solidFill>
                  <a:srgbClr val="FFFF00"/>
                </a:solidFill>
              </a:rPr>
              <a:t> </a:t>
            </a:r>
            <a:r>
              <a:rPr lang="en-US" sz="3200" dirty="0" smtClean="0"/>
              <a:t>thus formed are introduced into human when this </a:t>
            </a:r>
            <a:r>
              <a:rPr lang="en-US" sz="3200" dirty="0" err="1" smtClean="0"/>
              <a:t>sandfly</a:t>
            </a:r>
            <a:r>
              <a:rPr lang="en-US" sz="3200" dirty="0" smtClean="0"/>
              <a:t> bite </a:t>
            </a:r>
            <a:r>
              <a:rPr lang="en-US" sz="3200" dirty="0" err="1" smtClean="0"/>
              <a:t>aperson</a:t>
            </a:r>
            <a:endParaRPr lang="en-US" sz="3200" dirty="0"/>
          </a:p>
        </p:txBody>
      </p:sp>
    </p:spTree>
    <p:extLst>
      <p:ext uri="{BB962C8B-B14F-4D97-AF65-F5344CB8AC3E}">
        <p14:creationId xmlns:p14="http://schemas.microsoft.com/office/powerpoint/2010/main" val="2813936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FLAGELLATES</a:t>
            </a:r>
            <a:endParaRPr lang="en-US" dirty="0"/>
          </a:p>
        </p:txBody>
      </p:sp>
      <p:sp>
        <p:nvSpPr>
          <p:cNvPr id="3" name="Content Placeholder 2"/>
          <p:cNvSpPr>
            <a:spLocks noGrp="1"/>
          </p:cNvSpPr>
          <p:nvPr>
            <p:ph idx="1"/>
          </p:nvPr>
        </p:nvSpPr>
        <p:spPr>
          <a:xfrm>
            <a:off x="628649" y="1825624"/>
            <a:ext cx="8372131" cy="4905681"/>
          </a:xfrm>
        </p:spPr>
        <p:txBody>
          <a:bodyPr/>
          <a:lstStyle/>
          <a:p>
            <a:r>
              <a:rPr lang="en-US" dirty="0">
                <a:solidFill>
                  <a:srgbClr val="FFFF00"/>
                </a:solidFill>
              </a:rPr>
              <a:t>1. </a:t>
            </a:r>
            <a:r>
              <a:rPr lang="en-US" dirty="0" smtClean="0">
                <a:solidFill>
                  <a:srgbClr val="FFFF00"/>
                </a:solidFill>
              </a:rPr>
              <a:t>INTESTINAL ORAL </a:t>
            </a:r>
            <a:r>
              <a:rPr lang="en-US" dirty="0">
                <a:solidFill>
                  <a:srgbClr val="FFFF00"/>
                </a:solidFill>
              </a:rPr>
              <a:t>AND </a:t>
            </a:r>
            <a:r>
              <a:rPr lang="en-US" dirty="0" smtClean="0">
                <a:solidFill>
                  <a:srgbClr val="FFFF00"/>
                </a:solidFill>
              </a:rPr>
              <a:t>GENITAL </a:t>
            </a:r>
          </a:p>
          <a:p>
            <a:r>
              <a:rPr lang="en-US" dirty="0" smtClean="0"/>
              <a:t>Infecting </a:t>
            </a:r>
            <a:r>
              <a:rPr lang="en-US" dirty="0"/>
              <a:t>the intestinal canal, oral cavity and the genital tract.</a:t>
            </a:r>
          </a:p>
          <a:p>
            <a:r>
              <a:rPr lang="en-US" dirty="0"/>
              <a:t>They are mostly non-pathogenic.</a:t>
            </a:r>
          </a:p>
          <a:p>
            <a:r>
              <a:rPr lang="en-US" dirty="0">
                <a:solidFill>
                  <a:srgbClr val="FFFF00"/>
                </a:solidFill>
              </a:rPr>
              <a:t>2. BLOOD AND TISSUE </a:t>
            </a:r>
            <a:r>
              <a:rPr lang="en-US" dirty="0" smtClean="0">
                <a:solidFill>
                  <a:srgbClr val="FFFF00"/>
                </a:solidFill>
              </a:rPr>
              <a:t>FLAGELLATE</a:t>
            </a:r>
          </a:p>
          <a:p>
            <a:r>
              <a:rPr lang="en-US" dirty="0" smtClean="0"/>
              <a:t>Infecting </a:t>
            </a:r>
            <a:r>
              <a:rPr lang="en-US" dirty="0"/>
              <a:t>the vascular system and various tissues of the body. Include </a:t>
            </a:r>
            <a:r>
              <a:rPr lang="en-US" dirty="0" smtClean="0"/>
              <a:t>two genera </a:t>
            </a:r>
            <a:r>
              <a:rPr lang="en-US" dirty="0"/>
              <a:t>which are pathogenic to man</a:t>
            </a:r>
            <a:r>
              <a:rPr lang="en-US" dirty="0" smtClean="0"/>
              <a:t>:</a:t>
            </a:r>
          </a:p>
          <a:p>
            <a:r>
              <a:rPr lang="en-US" dirty="0" smtClean="0"/>
              <a:t> </a:t>
            </a:r>
            <a:r>
              <a:rPr lang="en-US" dirty="0"/>
              <a:t>(a) </a:t>
            </a:r>
            <a:r>
              <a:rPr lang="en-US" dirty="0" err="1"/>
              <a:t>Trypanosoma</a:t>
            </a:r>
            <a:r>
              <a:rPr lang="en-US" dirty="0"/>
              <a:t> and (b) </a:t>
            </a:r>
            <a:r>
              <a:rPr lang="en-US" dirty="0" err="1"/>
              <a:t>Leishmania</a:t>
            </a:r>
            <a:r>
              <a:rPr lang="en-US" dirty="0"/>
              <a:t>.</a:t>
            </a:r>
          </a:p>
        </p:txBody>
      </p:sp>
    </p:spTree>
    <p:extLst>
      <p:ext uri="{BB962C8B-B14F-4D97-AF65-F5344CB8AC3E}">
        <p14:creationId xmlns:p14="http://schemas.microsoft.com/office/powerpoint/2010/main" val="93747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 fly</a:t>
            </a:r>
            <a:endParaRPr lang="en-US" dirty="0"/>
          </a:p>
        </p:txBody>
      </p:sp>
      <p:pic>
        <p:nvPicPr>
          <p:cNvPr id="4" name="Content Placeholder 3"/>
          <p:cNvPicPr>
            <a:picLocks noGrp="1" noChangeAspect="1"/>
          </p:cNvPicPr>
          <p:nvPr>
            <p:ph idx="1"/>
          </p:nvPr>
        </p:nvPicPr>
        <p:blipFill>
          <a:blip r:embed="rId2"/>
          <a:stretch>
            <a:fillRect/>
          </a:stretch>
        </p:blipFill>
        <p:spPr>
          <a:xfrm>
            <a:off x="1504825" y="1690688"/>
            <a:ext cx="5505575" cy="4147533"/>
          </a:xfrm>
          <a:prstGeom prst="rect">
            <a:avLst/>
          </a:prstGeom>
        </p:spPr>
      </p:pic>
    </p:spTree>
    <p:extLst>
      <p:ext uri="{BB962C8B-B14F-4D97-AF65-F5344CB8AC3E}">
        <p14:creationId xmlns:p14="http://schemas.microsoft.com/office/powerpoint/2010/main" val="2340152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BLOCKED SAND FLY</a:t>
            </a:r>
            <a:br>
              <a:rPr lang="en-US" dirty="0"/>
            </a:br>
            <a:endParaRPr lang="en-US" dirty="0"/>
          </a:p>
        </p:txBody>
      </p:sp>
      <p:sp>
        <p:nvSpPr>
          <p:cNvPr id="3" name="Content Placeholder 2"/>
          <p:cNvSpPr>
            <a:spLocks noGrp="1"/>
          </p:cNvSpPr>
          <p:nvPr>
            <p:ph idx="1"/>
          </p:nvPr>
        </p:nvSpPr>
        <p:spPr>
          <a:xfrm>
            <a:off x="628650" y="1825624"/>
            <a:ext cx="8515350" cy="5032375"/>
          </a:xfrm>
        </p:spPr>
        <p:txBody>
          <a:bodyPr>
            <a:noAutofit/>
          </a:bodyPr>
          <a:lstStyle/>
          <a:p>
            <a:r>
              <a:rPr lang="en-US" sz="3200" dirty="0" smtClean="0"/>
              <a:t>The </a:t>
            </a:r>
            <a:r>
              <a:rPr lang="en-US" sz="3200" dirty="0"/>
              <a:t>development of flagellates </a:t>
            </a:r>
            <a:r>
              <a:rPr lang="en-US" sz="3200" dirty="0" smtClean="0"/>
              <a:t>depend </a:t>
            </a:r>
            <a:r>
              <a:rPr lang="en-US" sz="3200" dirty="0"/>
              <a:t>upon whether they have fed on suitable fruit or plant juices before their second blood-meal. </a:t>
            </a:r>
            <a:endParaRPr lang="en-US" sz="3200" dirty="0" smtClean="0"/>
          </a:p>
          <a:p>
            <a:r>
              <a:rPr lang="en-US" sz="3200" dirty="0" smtClean="0"/>
              <a:t>The </a:t>
            </a:r>
            <a:r>
              <a:rPr lang="en-US" sz="3200" dirty="0" err="1"/>
              <a:t>sandfly</a:t>
            </a:r>
            <a:r>
              <a:rPr lang="en-US" sz="3200" dirty="0"/>
              <a:t> which subsists on fruit or plant juices after the first blood-meal shows a heavy flagellate infection, its pharyngeal and buccal cavity becoming completely blocked by the flagellates. Bites of such “blocked” sandflies on susceptible persons almost invariably cause infection</a:t>
            </a:r>
          </a:p>
        </p:txBody>
      </p:sp>
    </p:spTree>
    <p:extLst>
      <p:ext uri="{BB962C8B-B14F-4D97-AF65-F5344CB8AC3E}">
        <p14:creationId xmlns:p14="http://schemas.microsoft.com/office/powerpoint/2010/main" val="3139823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Methods of Transmission</a:t>
            </a:r>
          </a:p>
        </p:txBody>
      </p:sp>
      <p:sp>
        <p:nvSpPr>
          <p:cNvPr id="3" name="Content Placeholder 2"/>
          <p:cNvSpPr>
            <a:spLocks noGrp="1"/>
          </p:cNvSpPr>
          <p:nvPr>
            <p:ph idx="1"/>
          </p:nvPr>
        </p:nvSpPr>
        <p:spPr>
          <a:xfrm>
            <a:off x="628650" y="1825624"/>
            <a:ext cx="8515350" cy="5032375"/>
          </a:xfrm>
        </p:spPr>
        <p:txBody>
          <a:bodyPr>
            <a:normAutofit/>
          </a:bodyPr>
          <a:lstStyle/>
          <a:p>
            <a:pPr marL="514350" indent="-514350">
              <a:buAutoNum type="alphaLcParenBoth"/>
            </a:pPr>
            <a:r>
              <a:rPr lang="en-US" sz="3600" dirty="0" smtClean="0"/>
              <a:t>congenital infection of </a:t>
            </a:r>
            <a:r>
              <a:rPr lang="en-US" sz="3600" dirty="0"/>
              <a:t>a child in utero, </a:t>
            </a:r>
          </a:p>
          <a:p>
            <a:pPr marL="514350" indent="-514350">
              <a:buAutoNum type="alphaLcParenBoth"/>
            </a:pPr>
            <a:r>
              <a:rPr lang="en-US" sz="3600" dirty="0" smtClean="0"/>
              <a:t> </a:t>
            </a:r>
            <a:r>
              <a:rPr lang="en-US" sz="3600" dirty="0"/>
              <a:t>transmission by blood transfusion, </a:t>
            </a:r>
            <a:endParaRPr lang="en-US" sz="3600" dirty="0" smtClean="0"/>
          </a:p>
          <a:p>
            <a:pPr marL="0" indent="0">
              <a:buNone/>
            </a:pPr>
            <a:r>
              <a:rPr lang="en-US" sz="3600" dirty="0" smtClean="0"/>
              <a:t>(</a:t>
            </a:r>
            <a:r>
              <a:rPr lang="en-US" sz="3600" dirty="0"/>
              <a:t>c) transmission by inoculation of cultures of L. </a:t>
            </a:r>
            <a:r>
              <a:rPr lang="en-US" sz="3600" dirty="0" err="1"/>
              <a:t>donovani</a:t>
            </a:r>
            <a:r>
              <a:rPr lang="en-US" sz="3600" dirty="0"/>
              <a:t>, and </a:t>
            </a:r>
            <a:endParaRPr lang="en-US" sz="3600" dirty="0" smtClean="0"/>
          </a:p>
          <a:p>
            <a:pPr marL="0" indent="0">
              <a:buNone/>
            </a:pPr>
            <a:r>
              <a:rPr lang="en-US" sz="3600" dirty="0" smtClean="0"/>
              <a:t>(</a:t>
            </a:r>
            <a:r>
              <a:rPr lang="en-US" sz="3600" dirty="0"/>
              <a:t>d) possible transmission during coitus.</a:t>
            </a:r>
          </a:p>
        </p:txBody>
      </p:sp>
    </p:spTree>
    <p:extLst>
      <p:ext uri="{BB962C8B-B14F-4D97-AF65-F5344CB8AC3E}">
        <p14:creationId xmlns:p14="http://schemas.microsoft.com/office/powerpoint/2010/main" val="1166153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Pathogenicity</a:t>
            </a:r>
          </a:p>
        </p:txBody>
      </p:sp>
      <p:sp>
        <p:nvSpPr>
          <p:cNvPr id="3" name="Content Placeholder 2"/>
          <p:cNvSpPr>
            <a:spLocks noGrp="1"/>
          </p:cNvSpPr>
          <p:nvPr>
            <p:ph idx="1"/>
          </p:nvPr>
        </p:nvSpPr>
        <p:spPr>
          <a:xfrm>
            <a:off x="628650" y="1825625"/>
            <a:ext cx="8515350" cy="4575176"/>
          </a:xfrm>
        </p:spPr>
        <p:txBody>
          <a:bodyPr>
            <a:normAutofit/>
          </a:bodyPr>
          <a:lstStyle/>
          <a:p>
            <a:r>
              <a:rPr lang="en-US" sz="3600" dirty="0"/>
              <a:t>Incubation Period. </a:t>
            </a:r>
            <a:r>
              <a:rPr lang="en-US" sz="3600" dirty="0" smtClean="0"/>
              <a:t>(</a:t>
            </a:r>
            <a:r>
              <a:rPr lang="en-US" sz="3600" dirty="0" smtClean="0">
                <a:solidFill>
                  <a:srgbClr val="FFFF00"/>
                </a:solidFill>
              </a:rPr>
              <a:t>This </a:t>
            </a:r>
            <a:r>
              <a:rPr lang="en-US" sz="3600" dirty="0">
                <a:solidFill>
                  <a:srgbClr val="FFFF00"/>
                </a:solidFill>
              </a:rPr>
              <a:t>is the period between the time of the initial infection and the appearance of clinical manifestation</a:t>
            </a:r>
            <a:r>
              <a:rPr lang="en-US" sz="3600" dirty="0" smtClean="0"/>
              <a:t>.)</a:t>
            </a:r>
          </a:p>
          <a:p>
            <a:r>
              <a:rPr lang="en-US" sz="3600" dirty="0" smtClean="0"/>
              <a:t> </a:t>
            </a:r>
            <a:r>
              <a:rPr lang="en-US" sz="3600" dirty="0"/>
              <a:t>It generally varies from 3 to 6 months, but it may exceed one and sometimes two years. </a:t>
            </a:r>
          </a:p>
        </p:txBody>
      </p:sp>
    </p:spTree>
    <p:extLst>
      <p:ext uri="{BB962C8B-B14F-4D97-AF65-F5344CB8AC3E}">
        <p14:creationId xmlns:p14="http://schemas.microsoft.com/office/powerpoint/2010/main" val="2527223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a:xfrm>
            <a:off x="628650" y="1825624"/>
            <a:ext cx="8282268" cy="5032375"/>
          </a:xfrm>
        </p:spPr>
        <p:txBody>
          <a:bodyPr/>
          <a:lstStyle/>
          <a:p>
            <a:r>
              <a:rPr lang="en-US" sz="3600" dirty="0">
                <a:solidFill>
                  <a:srgbClr val="FFFF00"/>
                </a:solidFill>
              </a:rPr>
              <a:t>A primary skin lesion </a:t>
            </a:r>
            <a:r>
              <a:rPr lang="en-US" sz="3600" dirty="0"/>
              <a:t>(</a:t>
            </a:r>
            <a:r>
              <a:rPr lang="en-US" sz="3600" dirty="0" err="1" smtClean="0"/>
              <a:t>leishmanioma</a:t>
            </a:r>
            <a:r>
              <a:rPr lang="en-US" sz="3600" dirty="0" smtClean="0"/>
              <a:t> </a:t>
            </a:r>
            <a:r>
              <a:rPr lang="en-US" sz="3600" dirty="0"/>
              <a:t>nodule (</a:t>
            </a:r>
            <a:r>
              <a:rPr lang="en-US" sz="3600" dirty="0" err="1"/>
              <a:t>leishmanioma</a:t>
            </a:r>
            <a:r>
              <a:rPr lang="en-US" sz="3600" dirty="0"/>
              <a:t>) about 1 to 1% inch in diameter ) in 1 to 3 weeks’ </a:t>
            </a:r>
            <a:r>
              <a:rPr lang="en-US" sz="3600" dirty="0" smtClean="0"/>
              <a:t>time</a:t>
            </a:r>
          </a:p>
          <a:p>
            <a:r>
              <a:rPr lang="en-US" sz="3600" dirty="0" smtClean="0"/>
              <a:t>Infection </a:t>
            </a:r>
            <a:r>
              <a:rPr lang="en-US" sz="3600" dirty="0"/>
              <a:t>with L. </a:t>
            </a:r>
            <a:r>
              <a:rPr lang="en-US" sz="3600" dirty="0" err="1"/>
              <a:t>donovani</a:t>
            </a:r>
            <a:r>
              <a:rPr lang="en-US" sz="3600" dirty="0"/>
              <a:t> produces the disease </a:t>
            </a:r>
            <a:r>
              <a:rPr lang="en-US" sz="3600" dirty="0">
                <a:solidFill>
                  <a:srgbClr val="FFFF00"/>
                </a:solidFill>
              </a:rPr>
              <a:t>kala-azar or visceral </a:t>
            </a:r>
            <a:r>
              <a:rPr lang="en-US" sz="3600" dirty="0" err="1" smtClean="0">
                <a:solidFill>
                  <a:srgbClr val="FFFF00"/>
                </a:solidFill>
              </a:rPr>
              <a:t>leishmaniasis</a:t>
            </a:r>
            <a:endParaRPr lang="en-US" sz="3600" dirty="0">
              <a:solidFill>
                <a:srgbClr val="FFFF00"/>
              </a:solidFill>
            </a:endParaRPr>
          </a:p>
          <a:p>
            <a:endParaRPr lang="en-US" dirty="0"/>
          </a:p>
        </p:txBody>
      </p:sp>
    </p:spTree>
    <p:extLst>
      <p:ext uri="{BB962C8B-B14F-4D97-AF65-F5344CB8AC3E}">
        <p14:creationId xmlns:p14="http://schemas.microsoft.com/office/powerpoint/2010/main" val="1100762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254" y="343092"/>
            <a:ext cx="7886700" cy="1325563"/>
          </a:xfrm>
        </p:spPr>
        <p:txBody>
          <a:bodyPr>
            <a:normAutofit/>
          </a:bodyPr>
          <a:lstStyle/>
          <a:p>
            <a:r>
              <a:rPr lang="en-US" dirty="0" smtClean="0"/>
              <a:t>KALA AZAR </a:t>
            </a:r>
            <a:r>
              <a:rPr lang="en-US" dirty="0" err="1" smtClean="0"/>
              <a:t>characterised</a:t>
            </a:r>
            <a:r>
              <a:rPr lang="en-US" dirty="0" smtClean="0"/>
              <a:t> by </a:t>
            </a:r>
            <a:r>
              <a:rPr lang="en-US" dirty="0"/>
              <a:t/>
            </a:r>
            <a:br>
              <a:rPr lang="en-US" dirty="0"/>
            </a:br>
            <a:endParaRPr lang="en-US" dirty="0"/>
          </a:p>
        </p:txBody>
      </p:sp>
      <p:sp>
        <p:nvSpPr>
          <p:cNvPr id="3" name="Content Placeholder 2"/>
          <p:cNvSpPr>
            <a:spLocks noGrp="1"/>
          </p:cNvSpPr>
          <p:nvPr>
            <p:ph idx="1"/>
          </p:nvPr>
        </p:nvSpPr>
        <p:spPr>
          <a:xfrm>
            <a:off x="628650" y="1112704"/>
            <a:ext cx="7886700" cy="5064259"/>
          </a:xfrm>
        </p:spPr>
        <p:txBody>
          <a:bodyPr>
            <a:normAutofit/>
          </a:bodyPr>
          <a:lstStyle/>
          <a:p>
            <a:endParaRPr lang="en-US" dirty="0"/>
          </a:p>
          <a:p>
            <a:r>
              <a:rPr lang="en-US" dirty="0" smtClean="0">
                <a:solidFill>
                  <a:srgbClr val="FFFF00"/>
                </a:solidFill>
              </a:rPr>
              <a:t>Fever</a:t>
            </a:r>
            <a:r>
              <a:rPr lang="en-US" dirty="0" smtClean="0"/>
              <a:t>  </a:t>
            </a:r>
            <a:r>
              <a:rPr lang="en-US" dirty="0"/>
              <a:t>is often an early symptom and it may be continuous or </a:t>
            </a:r>
            <a:r>
              <a:rPr lang="en-US" dirty="0" smtClean="0"/>
              <a:t>remittent </a:t>
            </a:r>
            <a:r>
              <a:rPr lang="en-US" dirty="0"/>
              <a:t>in type, becoming intermittent at a later stage. </a:t>
            </a:r>
            <a:endParaRPr lang="en-US" dirty="0" smtClean="0"/>
          </a:p>
          <a:p>
            <a:r>
              <a:rPr lang="en-US" dirty="0"/>
              <a:t>Waves of pyrexia may be followed by </a:t>
            </a:r>
            <a:r>
              <a:rPr lang="en-US" dirty="0" err="1"/>
              <a:t>apyrexial</a:t>
            </a:r>
            <a:r>
              <a:rPr lang="en-US" dirty="0"/>
              <a:t> </a:t>
            </a:r>
            <a:r>
              <a:rPr lang="en-US" dirty="0" smtClean="0"/>
              <a:t>period</a:t>
            </a:r>
          </a:p>
          <a:p>
            <a:r>
              <a:rPr lang="en-US" dirty="0">
                <a:solidFill>
                  <a:srgbClr val="FFFF00"/>
                </a:solidFill>
              </a:rPr>
              <a:t>Splenic enlargement </a:t>
            </a:r>
            <a:r>
              <a:rPr lang="en-US" dirty="0"/>
              <a:t>is one of the most striking features and the organ progressively enlarges. With the progress of the disease, it extends several inches below the costal margin, often filling up the entire abdomen. </a:t>
            </a:r>
          </a:p>
          <a:p>
            <a:endParaRPr lang="en-US" dirty="0" smtClean="0"/>
          </a:p>
          <a:p>
            <a:endParaRPr lang="en-US" dirty="0"/>
          </a:p>
        </p:txBody>
      </p:sp>
    </p:spTree>
    <p:extLst>
      <p:ext uri="{BB962C8B-B14F-4D97-AF65-F5344CB8AC3E}">
        <p14:creationId xmlns:p14="http://schemas.microsoft.com/office/powerpoint/2010/main" val="1874874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Features. </a:t>
            </a:r>
          </a:p>
        </p:txBody>
      </p:sp>
      <p:sp>
        <p:nvSpPr>
          <p:cNvPr id="3" name="Content Placeholder 2"/>
          <p:cNvSpPr>
            <a:spLocks noGrp="1"/>
          </p:cNvSpPr>
          <p:nvPr>
            <p:ph idx="1"/>
          </p:nvPr>
        </p:nvSpPr>
        <p:spPr/>
        <p:txBody>
          <a:bodyPr/>
          <a:lstStyle/>
          <a:p>
            <a:r>
              <a:rPr lang="en-US" dirty="0"/>
              <a:t>There is no </a:t>
            </a:r>
            <a:r>
              <a:rPr lang="en-US" dirty="0" smtClean="0">
                <a:solidFill>
                  <a:srgbClr val="FFFF00"/>
                </a:solidFill>
              </a:rPr>
              <a:t>malaise</a:t>
            </a:r>
            <a:r>
              <a:rPr lang="en-US" dirty="0" smtClean="0"/>
              <a:t>(</a:t>
            </a:r>
            <a:r>
              <a:rPr lang="en-US" dirty="0"/>
              <a:t>a general feeling of discomfort, illness, or unease </a:t>
            </a:r>
            <a:r>
              <a:rPr lang="en-US" dirty="0" smtClean="0"/>
              <a:t>)</a:t>
            </a:r>
            <a:r>
              <a:rPr lang="en-US" dirty="0" smtClean="0">
                <a:solidFill>
                  <a:srgbClr val="FFFF00"/>
                </a:solidFill>
              </a:rPr>
              <a:t> or apathy </a:t>
            </a:r>
            <a:r>
              <a:rPr lang="en-US" dirty="0" smtClean="0"/>
              <a:t>and </a:t>
            </a:r>
            <a:r>
              <a:rPr lang="en-US" dirty="0"/>
              <a:t>the patient may be quite unaware of the high fever. </a:t>
            </a:r>
            <a:endParaRPr lang="en-US" dirty="0" smtClean="0"/>
          </a:p>
          <a:p>
            <a:r>
              <a:rPr lang="en-US" dirty="0" smtClean="0"/>
              <a:t>The </a:t>
            </a:r>
            <a:r>
              <a:rPr lang="en-US" dirty="0"/>
              <a:t>patient has a good appetite and a clean moist tongue. </a:t>
            </a:r>
            <a:endParaRPr lang="en-US" dirty="0" smtClean="0"/>
          </a:p>
          <a:p>
            <a:r>
              <a:rPr lang="en-US" dirty="0" smtClean="0"/>
              <a:t>Epistaxis </a:t>
            </a:r>
            <a:r>
              <a:rPr lang="en-US" dirty="0"/>
              <a:t>may be a presenting symptom. </a:t>
            </a:r>
            <a:endParaRPr lang="en-US" dirty="0" smtClean="0"/>
          </a:p>
          <a:p>
            <a:r>
              <a:rPr lang="en-US" dirty="0" smtClean="0"/>
              <a:t>In </a:t>
            </a:r>
            <a:r>
              <a:rPr lang="en-US" dirty="0"/>
              <a:t>a fully developed case, emaciation and </a:t>
            </a:r>
            <a:r>
              <a:rPr lang="en-US" dirty="0" err="1"/>
              <a:t>anaemia</a:t>
            </a:r>
            <a:r>
              <a:rPr lang="en-US" dirty="0"/>
              <a:t> become noticeable. </a:t>
            </a:r>
          </a:p>
        </p:txBody>
      </p:sp>
    </p:spTree>
    <p:extLst>
      <p:ext uri="{BB962C8B-B14F-4D97-AF65-F5344CB8AC3E}">
        <p14:creationId xmlns:p14="http://schemas.microsoft.com/office/powerpoint/2010/main" val="4057967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skin over the entire body is </a:t>
            </a:r>
            <a:r>
              <a:rPr lang="en-US" dirty="0">
                <a:solidFill>
                  <a:srgbClr val="FFFF00"/>
                </a:solidFill>
              </a:rPr>
              <a:t>dry, rough and harsh </a:t>
            </a:r>
            <a:r>
              <a:rPr lang="en-US" dirty="0"/>
              <a:t>and </a:t>
            </a:r>
            <a:r>
              <a:rPr lang="en-US" dirty="0" smtClean="0">
                <a:solidFill>
                  <a:srgbClr val="FFFF00"/>
                </a:solidFill>
              </a:rPr>
              <a:t>dark</a:t>
            </a:r>
            <a:r>
              <a:rPr lang="en-US" dirty="0" smtClean="0"/>
              <a:t>). </a:t>
            </a:r>
            <a:r>
              <a:rPr lang="en-US" dirty="0"/>
              <a:t>The hair </a:t>
            </a:r>
            <a:r>
              <a:rPr lang="en-US" dirty="0" smtClean="0"/>
              <a:t>brittle </a:t>
            </a:r>
            <a:r>
              <a:rPr lang="en-US" dirty="0"/>
              <a:t>and falls out. </a:t>
            </a:r>
            <a:endParaRPr lang="en-US" dirty="0" smtClean="0"/>
          </a:p>
          <a:p>
            <a:r>
              <a:rPr lang="en-US" dirty="0" smtClean="0"/>
              <a:t>If </a:t>
            </a:r>
            <a:r>
              <a:rPr lang="en-US" dirty="0"/>
              <a:t>left untreated, 75 to 95 per cent of the patients die within a period of 2 years. </a:t>
            </a:r>
            <a:endParaRPr lang="en-US" dirty="0" smtClean="0"/>
          </a:p>
          <a:p>
            <a:r>
              <a:rPr lang="en-US" dirty="0" smtClean="0"/>
              <a:t>Death </a:t>
            </a:r>
            <a:r>
              <a:rPr lang="en-US" dirty="0"/>
              <a:t>in kala-azar is always due to </a:t>
            </a:r>
            <a:r>
              <a:rPr lang="en-US" dirty="0" smtClean="0"/>
              <a:t>amoebic </a:t>
            </a:r>
            <a:r>
              <a:rPr lang="en-US" dirty="0"/>
              <a:t>or bacillary dysentery, pneumonia, pulmonary </a:t>
            </a:r>
            <a:r>
              <a:rPr lang="en-US" dirty="0" smtClean="0"/>
              <a:t>tuberculosis etc.</a:t>
            </a:r>
            <a:endParaRPr lang="en-US" dirty="0"/>
          </a:p>
        </p:txBody>
      </p:sp>
    </p:spTree>
    <p:extLst>
      <p:ext uri="{BB962C8B-B14F-4D97-AF65-F5344CB8AC3E}">
        <p14:creationId xmlns:p14="http://schemas.microsoft.com/office/powerpoint/2010/main" val="1647663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4432" y="1825625"/>
            <a:ext cx="2935135" cy="4351338"/>
          </a:xfrm>
        </p:spPr>
      </p:pic>
    </p:spTree>
    <p:extLst>
      <p:ext uri="{BB962C8B-B14F-4D97-AF65-F5344CB8AC3E}">
        <p14:creationId xmlns:p14="http://schemas.microsoft.com/office/powerpoint/2010/main" val="265327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500" y="2570479"/>
            <a:ext cx="4191000" cy="2971800"/>
          </a:xfrm>
        </p:spPr>
      </p:pic>
    </p:spTree>
    <p:extLst>
      <p:ext uri="{BB962C8B-B14F-4D97-AF65-F5344CB8AC3E}">
        <p14:creationId xmlns:p14="http://schemas.microsoft.com/office/powerpoint/2010/main" val="421961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Leishmania</a:t>
            </a:r>
            <a:r>
              <a:rPr lang="en-US" dirty="0" smtClean="0"/>
              <a:t> </a:t>
            </a:r>
            <a:r>
              <a:rPr lang="en-US" dirty="0" err="1" smtClean="0"/>
              <a:t>donnovani</a:t>
            </a:r>
            <a:endParaRPr lang="en-US" dirty="0"/>
          </a:p>
        </p:txBody>
      </p:sp>
      <p:sp>
        <p:nvSpPr>
          <p:cNvPr id="3" name="Subtitle 2"/>
          <p:cNvSpPr>
            <a:spLocks noGrp="1"/>
          </p:cNvSpPr>
          <p:nvPr>
            <p:ph type="subTitle" idx="1"/>
          </p:nvPr>
        </p:nvSpPr>
        <p:spPr/>
        <p:txBody>
          <a:bodyPr/>
          <a:lstStyle/>
          <a:p>
            <a:r>
              <a:rPr lang="en-US" dirty="0"/>
              <a:t>The parasite causing visceral </a:t>
            </a:r>
            <a:r>
              <a:rPr lang="en-US" dirty="0" err="1"/>
              <a:t>leishmaniasis</a:t>
            </a:r>
            <a:r>
              <a:rPr lang="en-US" dirty="0"/>
              <a:t> or kala-azar</a:t>
            </a:r>
          </a:p>
        </p:txBody>
      </p:sp>
    </p:spTree>
    <p:extLst>
      <p:ext uri="{BB962C8B-B14F-4D97-AF65-F5344CB8AC3E}">
        <p14:creationId xmlns:p14="http://schemas.microsoft.com/office/powerpoint/2010/main" val="3056170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PATHOGENIC LESIONS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SPLEEN</a:t>
            </a:r>
          </a:p>
          <a:p>
            <a:r>
              <a:rPr lang="en-US" dirty="0" smtClean="0">
                <a:solidFill>
                  <a:srgbClr val="FFFF00"/>
                </a:solidFill>
              </a:rPr>
              <a:t>Macroscopic</a:t>
            </a:r>
          </a:p>
          <a:p>
            <a:r>
              <a:rPr lang="en-US" dirty="0" err="1"/>
              <a:t>i</a:t>
            </a:r>
            <a:r>
              <a:rPr lang="en-US" dirty="0"/>
              <a:t>) The organ is enormously enlarged. </a:t>
            </a:r>
            <a:endParaRPr lang="en-US" dirty="0" smtClean="0"/>
          </a:p>
          <a:p>
            <a:r>
              <a:rPr lang="en-US" dirty="0" smtClean="0"/>
              <a:t>(</a:t>
            </a:r>
            <a:r>
              <a:rPr lang="en-US" dirty="0"/>
              <a:t>ii) The capsule of the enlarged Spleen is often thickened due to </a:t>
            </a:r>
            <a:r>
              <a:rPr lang="en-US" dirty="0" err="1"/>
              <a:t>perisplenitis</a:t>
            </a:r>
            <a:r>
              <a:rPr lang="en-US" dirty="0"/>
              <a:t>. </a:t>
            </a:r>
            <a:endParaRPr lang="en-US" dirty="0" smtClean="0"/>
          </a:p>
          <a:p>
            <a:r>
              <a:rPr lang="en-US" dirty="0" smtClean="0"/>
              <a:t>(</a:t>
            </a:r>
            <a:r>
              <a:rPr lang="en-US" dirty="0"/>
              <a:t>iii) The organ is soft in </a:t>
            </a:r>
            <a:r>
              <a:rPr lang="en-US" dirty="0" smtClean="0"/>
              <a:t>consistency</a:t>
            </a:r>
            <a:endParaRPr lang="en-US" dirty="0"/>
          </a:p>
          <a:p>
            <a:r>
              <a:rPr lang="en-US" dirty="0"/>
              <a:t>(iv) The cut surface shows marked congestion and has a dull red or chocolate </a:t>
            </a:r>
            <a:endParaRPr lang="en-US" dirty="0" smtClean="0"/>
          </a:p>
          <a:p>
            <a:r>
              <a:rPr lang="en-US" dirty="0"/>
              <a:t>(v) The substance of the splenic tissue is friable and can easily be broken down by the pressure of the thumb, signifying the absence of any fibrosis. </a:t>
            </a:r>
          </a:p>
          <a:p>
            <a:endParaRPr lang="en-US" dirty="0"/>
          </a:p>
        </p:txBody>
      </p:sp>
    </p:spTree>
    <p:extLst>
      <p:ext uri="{BB962C8B-B14F-4D97-AF65-F5344CB8AC3E}">
        <p14:creationId xmlns:p14="http://schemas.microsoft.com/office/powerpoint/2010/main" val="544430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443" t="17235" r="24782" b="11317"/>
          <a:stretch/>
        </p:blipFill>
        <p:spPr>
          <a:xfrm>
            <a:off x="2179320" y="559591"/>
            <a:ext cx="3901440" cy="6217921"/>
          </a:xfrm>
        </p:spPr>
      </p:pic>
    </p:spTree>
    <p:extLst>
      <p:ext uri="{BB962C8B-B14F-4D97-AF65-F5344CB8AC3E}">
        <p14:creationId xmlns:p14="http://schemas.microsoft.com/office/powerpoint/2010/main" val="2635398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Spleen </a:t>
            </a:r>
            <a:endParaRPr lang="en-US" dirty="0"/>
          </a:p>
        </p:txBody>
      </p:sp>
      <p:sp>
        <p:nvSpPr>
          <p:cNvPr id="3" name="Content Placeholder 2"/>
          <p:cNvSpPr>
            <a:spLocks noGrp="1"/>
          </p:cNvSpPr>
          <p:nvPr>
            <p:ph idx="1"/>
          </p:nvPr>
        </p:nvSpPr>
        <p:spPr/>
        <p:txBody>
          <a:bodyPr/>
          <a:lstStyle/>
          <a:p>
            <a:endParaRPr lang="en-US" dirty="0"/>
          </a:p>
          <a:p>
            <a:r>
              <a:rPr lang="en-US" dirty="0"/>
              <a:t>Microscopic Appearance </a:t>
            </a:r>
            <a:endParaRPr lang="en-US" dirty="0" smtClean="0"/>
          </a:p>
          <a:p>
            <a:r>
              <a:rPr lang="en-US" dirty="0" err="1"/>
              <a:t>i</a:t>
            </a:r>
            <a:r>
              <a:rPr lang="en-US" dirty="0"/>
              <a:t>) The vascular spaces are widely dilated </a:t>
            </a:r>
            <a:endParaRPr lang="en-US" dirty="0" smtClean="0"/>
          </a:p>
          <a:p>
            <a:r>
              <a:rPr lang="en-US" dirty="0" smtClean="0"/>
              <a:t>(</a:t>
            </a:r>
            <a:r>
              <a:rPr lang="en-US" dirty="0"/>
              <a:t>ii) The reticular cells of </a:t>
            </a:r>
            <a:r>
              <a:rPr lang="en-US" dirty="0" err="1" smtClean="0"/>
              <a:t>Bilroth</a:t>
            </a:r>
            <a:r>
              <a:rPr lang="en-US" dirty="0" smtClean="0"/>
              <a:t> cords </a:t>
            </a:r>
            <a:r>
              <a:rPr lang="en-US" dirty="0"/>
              <a:t>are markedly increased are packed with </a:t>
            </a:r>
            <a:r>
              <a:rPr lang="en-US" dirty="0" err="1"/>
              <a:t>amastigote</a:t>
            </a:r>
            <a:r>
              <a:rPr lang="en-US" dirty="0"/>
              <a:t> forms of L. </a:t>
            </a:r>
            <a:r>
              <a:rPr lang="en-US" dirty="0" err="1" smtClean="0"/>
              <a:t>donovani</a:t>
            </a:r>
            <a:endParaRPr lang="en-US" dirty="0" smtClean="0"/>
          </a:p>
          <a:p>
            <a:r>
              <a:rPr lang="en-US" dirty="0" smtClean="0"/>
              <a:t>the </a:t>
            </a:r>
            <a:r>
              <a:rPr lang="en-US" dirty="0"/>
              <a:t>sinus lining cells (littoral cells) do not contain any parasite. </a:t>
            </a:r>
          </a:p>
        </p:txBody>
      </p:sp>
    </p:spTree>
    <p:extLst>
      <p:ext uri="{BB962C8B-B14F-4D97-AF65-F5344CB8AC3E}">
        <p14:creationId xmlns:p14="http://schemas.microsoft.com/office/powerpoint/2010/main" val="3095644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Spleen Microscopic </a:t>
            </a:r>
            <a:r>
              <a:rPr lang="en-US" dirty="0"/>
              <a:t>Appearance </a:t>
            </a:r>
            <a:br>
              <a:rPr lang="en-US" dirty="0"/>
            </a:b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01" t="19337" b="12717"/>
          <a:stretch/>
        </p:blipFill>
        <p:spPr>
          <a:xfrm>
            <a:off x="2621280" y="2267213"/>
            <a:ext cx="4800600" cy="4497588"/>
          </a:xfrm>
        </p:spPr>
      </p:pic>
    </p:spTree>
    <p:extLst>
      <p:ext uri="{BB962C8B-B14F-4D97-AF65-F5344CB8AC3E}">
        <p14:creationId xmlns:p14="http://schemas.microsoft.com/office/powerpoint/2010/main" val="9518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THE LIVER</a:t>
            </a:r>
          </a:p>
        </p:txBody>
      </p:sp>
      <p:sp>
        <p:nvSpPr>
          <p:cNvPr id="3" name="Content Placeholder 2"/>
          <p:cNvSpPr>
            <a:spLocks noGrp="1"/>
          </p:cNvSpPr>
          <p:nvPr>
            <p:ph idx="1"/>
          </p:nvPr>
        </p:nvSpPr>
        <p:spPr/>
        <p:txBody>
          <a:bodyPr/>
          <a:lstStyle/>
          <a:p>
            <a:r>
              <a:rPr lang="en-US" dirty="0"/>
              <a:t>The organ is enlarged and congested. The cut surface may show a nutmeg appearance</a:t>
            </a:r>
            <a:r>
              <a:rPr lang="en-US" dirty="0" smtClean="0"/>
              <a:t>.</a:t>
            </a:r>
          </a:p>
          <a:p>
            <a:r>
              <a:rPr lang="en-US" dirty="0" smtClean="0"/>
              <a:t>Microscopically- </a:t>
            </a:r>
            <a:r>
              <a:rPr lang="en-US" dirty="0"/>
              <a:t>The </a:t>
            </a:r>
            <a:r>
              <a:rPr lang="en-US" dirty="0" err="1"/>
              <a:t>Kupffer’s</a:t>
            </a:r>
            <a:r>
              <a:rPr lang="en-US" dirty="0"/>
              <a:t> cells are greatly increased in size and number and their </a:t>
            </a:r>
            <a:r>
              <a:rPr lang="en-US" dirty="0" err="1"/>
              <a:t>cytoplasms</a:t>
            </a:r>
            <a:r>
              <a:rPr lang="en-US" dirty="0"/>
              <a:t> are packed with </a:t>
            </a:r>
            <a:r>
              <a:rPr lang="en-US" dirty="0" err="1"/>
              <a:t>amastigote</a:t>
            </a:r>
            <a:r>
              <a:rPr lang="en-US" dirty="0"/>
              <a:t> forms of L. </a:t>
            </a:r>
            <a:r>
              <a:rPr lang="en-US" dirty="0" err="1"/>
              <a:t>donovani</a:t>
            </a:r>
            <a:r>
              <a:rPr lang="en-US" dirty="0"/>
              <a:t>. </a:t>
            </a:r>
            <a:endParaRPr lang="en-US" dirty="0" smtClean="0"/>
          </a:p>
          <a:p>
            <a:r>
              <a:rPr lang="en-US" dirty="0"/>
              <a:t>(ii) The sinusoidal capillaries are dilated and engorged with blood. </a:t>
            </a:r>
          </a:p>
          <a:p>
            <a:endParaRPr lang="en-US" dirty="0"/>
          </a:p>
        </p:txBody>
      </p:sp>
    </p:spTree>
    <p:extLst>
      <p:ext uri="{BB962C8B-B14F-4D97-AF65-F5344CB8AC3E}">
        <p14:creationId xmlns:p14="http://schemas.microsoft.com/office/powerpoint/2010/main" val="3774473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8986" r="6570" b="13768"/>
          <a:stretch/>
        </p:blipFill>
        <p:spPr>
          <a:xfrm>
            <a:off x="1390650" y="768683"/>
            <a:ext cx="5678282" cy="5449237"/>
          </a:xfrm>
        </p:spPr>
      </p:pic>
    </p:spTree>
    <p:extLst>
      <p:ext uri="{BB962C8B-B14F-4D97-AF65-F5344CB8AC3E}">
        <p14:creationId xmlns:p14="http://schemas.microsoft.com/office/powerpoint/2010/main" val="105289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a:t>
            </a:r>
            <a:r>
              <a:rPr lang="en-US" dirty="0" err="1"/>
              <a:t>Boog</a:t>
            </a:r>
            <a:r>
              <a:rPr lang="en-US" dirty="0"/>
              <a:t> </a:t>
            </a:r>
            <a:r>
              <a:rPr lang="en-US" dirty="0" err="1"/>
              <a:t>Leishman</a:t>
            </a:r>
            <a:endParaRPr lang="en-US" dirty="0"/>
          </a:p>
        </p:txBody>
      </p:sp>
      <p:pic>
        <p:nvPicPr>
          <p:cNvPr id="4" name="Content Placeholder 3"/>
          <p:cNvPicPr>
            <a:picLocks noGrp="1" noChangeAspect="1"/>
          </p:cNvPicPr>
          <p:nvPr>
            <p:ph idx="1"/>
          </p:nvPr>
        </p:nvPicPr>
        <p:blipFill>
          <a:blip r:embed="rId2" cstate="print"/>
          <a:stretch>
            <a:fillRect/>
          </a:stretch>
        </p:blipFill>
        <p:spPr>
          <a:xfrm>
            <a:off x="3087646" y="1825625"/>
            <a:ext cx="2968707" cy="4351338"/>
          </a:xfrm>
          <a:prstGeom prst="rect">
            <a:avLst/>
          </a:prstGeom>
        </p:spPr>
      </p:pic>
    </p:spTree>
    <p:extLst>
      <p:ext uri="{BB962C8B-B14F-4D97-AF65-F5344CB8AC3E}">
        <p14:creationId xmlns:p14="http://schemas.microsoft.com/office/powerpoint/2010/main" val="3152713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Scottish pathologist and British Army medical </a:t>
            </a:r>
            <a:r>
              <a:rPr lang="en-US" dirty="0" smtClean="0"/>
              <a:t>officer</a:t>
            </a:r>
          </a:p>
          <a:p>
            <a:r>
              <a:rPr lang="en-US" dirty="0" smtClean="0"/>
              <a:t>Contributions</a:t>
            </a:r>
          </a:p>
          <a:p>
            <a:r>
              <a:rPr lang="en-US" dirty="0" err="1" smtClean="0">
                <a:solidFill>
                  <a:srgbClr val="FFFF00"/>
                </a:solidFill>
              </a:rPr>
              <a:t>Leishman’s</a:t>
            </a:r>
            <a:r>
              <a:rPr lang="en-US" dirty="0" smtClean="0">
                <a:solidFill>
                  <a:srgbClr val="FFFF00"/>
                </a:solidFill>
              </a:rPr>
              <a:t> stain</a:t>
            </a:r>
          </a:p>
          <a:p>
            <a:r>
              <a:rPr lang="en-US" dirty="0" err="1" smtClean="0">
                <a:solidFill>
                  <a:srgbClr val="FFFF00"/>
                </a:solidFill>
              </a:rPr>
              <a:t>Leishmania</a:t>
            </a:r>
            <a:r>
              <a:rPr lang="en-US" dirty="0" smtClean="0">
                <a:solidFill>
                  <a:srgbClr val="FFFF00"/>
                </a:solidFill>
              </a:rPr>
              <a:t> </a:t>
            </a:r>
            <a:r>
              <a:rPr lang="en-US" dirty="0" err="1" smtClean="0">
                <a:solidFill>
                  <a:srgbClr val="FFFF00"/>
                </a:solidFill>
              </a:rPr>
              <a:t>donnovani</a:t>
            </a:r>
            <a:endParaRPr lang="en-US" dirty="0" smtClean="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613666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CLASSIFICATION OF LEISHMANIASIS</a:t>
            </a:r>
          </a:p>
        </p:txBody>
      </p:sp>
      <p:sp>
        <p:nvSpPr>
          <p:cNvPr id="3" name="Content Placeholder 2"/>
          <p:cNvSpPr>
            <a:spLocks noGrp="1"/>
          </p:cNvSpPr>
          <p:nvPr>
            <p:ph idx="1"/>
          </p:nvPr>
        </p:nvSpPr>
        <p:spPr/>
        <p:txBody>
          <a:bodyPr/>
          <a:lstStyle/>
          <a:p>
            <a:pPr marL="0" indent="0">
              <a:buNone/>
            </a:pPr>
            <a:r>
              <a:rPr lang="en-US" dirty="0"/>
              <a:t> </a:t>
            </a:r>
            <a:r>
              <a:rPr lang="en-US" dirty="0" err="1" smtClean="0"/>
              <a:t>I.Visceral</a:t>
            </a:r>
            <a:r>
              <a:rPr lang="en-US" dirty="0" smtClean="0"/>
              <a:t> </a:t>
            </a:r>
            <a:r>
              <a:rPr lang="en-US" dirty="0" err="1"/>
              <a:t>leishmaniasis</a:t>
            </a:r>
            <a:r>
              <a:rPr lang="en-US" dirty="0"/>
              <a:t> or </a:t>
            </a:r>
            <a:r>
              <a:rPr lang="en-US" dirty="0" smtClean="0"/>
              <a:t>Kala-azar</a:t>
            </a:r>
            <a:endParaRPr lang="en-US" dirty="0"/>
          </a:p>
          <a:p>
            <a:r>
              <a:rPr lang="en-US" dirty="0" smtClean="0"/>
              <a:t>(a) Indian </a:t>
            </a:r>
            <a:r>
              <a:rPr lang="en-US" dirty="0"/>
              <a:t>Kala-azar </a:t>
            </a:r>
            <a:endParaRPr lang="en-US" dirty="0" smtClean="0"/>
          </a:p>
          <a:p>
            <a:r>
              <a:rPr lang="en-US" dirty="0" smtClean="0"/>
              <a:t>(b) Mediterranean Kala-azar</a:t>
            </a:r>
          </a:p>
          <a:p>
            <a:pPr marL="0" indent="0">
              <a:buNone/>
            </a:pPr>
            <a:r>
              <a:rPr lang="en-US" dirty="0" smtClean="0"/>
              <a:t>II. </a:t>
            </a:r>
            <a:r>
              <a:rPr lang="en-US" dirty="0" err="1" smtClean="0"/>
              <a:t>Mucocutaneous</a:t>
            </a:r>
            <a:r>
              <a:rPr lang="en-US" dirty="0" smtClean="0"/>
              <a:t> </a:t>
            </a:r>
            <a:r>
              <a:rPr lang="en-US" dirty="0" err="1" smtClean="0"/>
              <a:t>leishmaniasis</a:t>
            </a:r>
            <a:endParaRPr lang="en-US" dirty="0"/>
          </a:p>
        </p:txBody>
      </p:sp>
    </p:spTree>
    <p:extLst>
      <p:ext uri="{BB962C8B-B14F-4D97-AF65-F5344CB8AC3E}">
        <p14:creationId xmlns:p14="http://schemas.microsoft.com/office/powerpoint/2010/main" val="1470787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Leishmania</a:t>
            </a:r>
            <a:r>
              <a:rPr lang="en-US" dirty="0"/>
              <a:t> </a:t>
            </a:r>
            <a:r>
              <a:rPr lang="en-US" dirty="0" err="1"/>
              <a:t>donnovani</a:t>
            </a:r>
            <a:endParaRPr lang="en-US" dirty="0"/>
          </a:p>
        </p:txBody>
      </p:sp>
      <p:sp>
        <p:nvSpPr>
          <p:cNvPr id="3" name="Content Placeholder 2"/>
          <p:cNvSpPr>
            <a:spLocks noGrp="1"/>
          </p:cNvSpPr>
          <p:nvPr>
            <p:ph idx="1"/>
          </p:nvPr>
        </p:nvSpPr>
        <p:spPr>
          <a:xfrm>
            <a:off x="628650" y="1825624"/>
            <a:ext cx="8515350" cy="5032375"/>
          </a:xfrm>
        </p:spPr>
        <p:txBody>
          <a:bodyPr>
            <a:normAutofit/>
          </a:bodyPr>
          <a:lstStyle/>
          <a:p>
            <a:r>
              <a:rPr lang="en-US" dirty="0"/>
              <a:t>It is named after the discoverers, </a:t>
            </a:r>
            <a:r>
              <a:rPr lang="en-US" dirty="0" err="1"/>
              <a:t>Leishman</a:t>
            </a:r>
            <a:r>
              <a:rPr lang="en-US" dirty="0"/>
              <a:t> and Donovan, both of whom reported on the organism simultaneously; </a:t>
            </a:r>
            <a:r>
              <a:rPr lang="en-US" dirty="0" err="1"/>
              <a:t>Leishman</a:t>
            </a:r>
            <a:r>
              <a:rPr lang="en-US" dirty="0"/>
              <a:t> from London in May 1903 and Donovan from Madras in July 1903. </a:t>
            </a:r>
            <a:endParaRPr lang="en-US" dirty="0" smtClean="0"/>
          </a:p>
          <a:p>
            <a:r>
              <a:rPr lang="en-US" dirty="0">
                <a:solidFill>
                  <a:srgbClr val="FFFF00"/>
                </a:solidFill>
              </a:rPr>
              <a:t>Geographical Distribution</a:t>
            </a:r>
            <a:r>
              <a:rPr lang="en-US" dirty="0"/>
              <a:t>. Endemic in many places in India, China, Africa, Southern Europe, South America and Russia. </a:t>
            </a:r>
          </a:p>
          <a:p>
            <a:r>
              <a:rPr lang="en-US" dirty="0"/>
              <a:t>In India, it is specially common in Assam and Bengal along the coasts of the Ganges and the Brahmaputra. It is also endemic in Bihar, Orissa, Madras and the eastern parts of Uttar Pradesh as far as </a:t>
            </a:r>
            <a:r>
              <a:rPr lang="en-US" dirty="0" err="1"/>
              <a:t>Lucknow</a:t>
            </a:r>
            <a:r>
              <a:rPr lang="en-US" dirty="0"/>
              <a:t>. </a:t>
            </a:r>
            <a:endParaRPr lang="en-US" dirty="0" smtClean="0"/>
          </a:p>
          <a:p>
            <a:endParaRPr lang="en-US" dirty="0"/>
          </a:p>
        </p:txBody>
      </p:sp>
    </p:spTree>
    <p:extLst>
      <p:ext uri="{BB962C8B-B14F-4D97-AF65-F5344CB8AC3E}">
        <p14:creationId xmlns:p14="http://schemas.microsoft.com/office/powerpoint/2010/main" val="1318621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Habitat</a:t>
            </a:r>
          </a:p>
        </p:txBody>
      </p:sp>
      <p:sp>
        <p:nvSpPr>
          <p:cNvPr id="3" name="Content Placeholder 2"/>
          <p:cNvSpPr>
            <a:spLocks noGrp="1"/>
          </p:cNvSpPr>
          <p:nvPr>
            <p:ph idx="1"/>
          </p:nvPr>
        </p:nvSpPr>
        <p:spPr>
          <a:xfrm>
            <a:off x="628650" y="1825625"/>
            <a:ext cx="8156762" cy="4736540"/>
          </a:xfrm>
        </p:spPr>
        <p:txBody>
          <a:bodyPr>
            <a:normAutofit/>
          </a:bodyPr>
          <a:lstStyle/>
          <a:p>
            <a:r>
              <a:rPr lang="en-US" sz="3200" dirty="0"/>
              <a:t>Inside the vertebrate host (man) the parasite is always intra-cellular, occurring in the </a:t>
            </a:r>
            <a:r>
              <a:rPr lang="en-US" sz="3200" dirty="0" err="1"/>
              <a:t>amastigote</a:t>
            </a:r>
            <a:r>
              <a:rPr lang="en-US" sz="3200" dirty="0"/>
              <a:t> form. </a:t>
            </a:r>
            <a:endParaRPr lang="en-US" sz="3200" dirty="0" smtClean="0"/>
          </a:p>
          <a:p>
            <a:r>
              <a:rPr lang="en-US" sz="3200" dirty="0" smtClean="0"/>
              <a:t>It </a:t>
            </a:r>
            <a:r>
              <a:rPr lang="en-US" sz="3200" dirty="0"/>
              <a:t>is essentially a parasite of the R. E. System</a:t>
            </a:r>
          </a:p>
        </p:txBody>
      </p:sp>
    </p:spTree>
    <p:extLst>
      <p:ext uri="{BB962C8B-B14F-4D97-AF65-F5344CB8AC3E}">
        <p14:creationId xmlns:p14="http://schemas.microsoft.com/office/powerpoint/2010/main" val="2189648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 </a:t>
            </a:r>
            <a:endParaRPr lang="en-US" dirty="0"/>
          </a:p>
        </p:txBody>
      </p:sp>
      <p:sp>
        <p:nvSpPr>
          <p:cNvPr id="3" name="Content Placeholder 2"/>
          <p:cNvSpPr>
            <a:spLocks noGrp="1"/>
          </p:cNvSpPr>
          <p:nvPr>
            <p:ph idx="1"/>
          </p:nvPr>
        </p:nvSpPr>
        <p:spPr/>
        <p:txBody>
          <a:bodyPr>
            <a:normAutofit/>
          </a:bodyPr>
          <a:lstStyle/>
          <a:p>
            <a:r>
              <a:rPr lang="en-US" sz="3200" dirty="0" smtClean="0"/>
              <a:t>1</a:t>
            </a:r>
            <a:r>
              <a:rPr lang="en-US" sz="3200" dirty="0"/>
              <a:t>. </a:t>
            </a:r>
            <a:r>
              <a:rPr lang="en-US" sz="3200" dirty="0">
                <a:solidFill>
                  <a:srgbClr val="FFFF00"/>
                </a:solidFill>
              </a:rPr>
              <a:t>Amastigote </a:t>
            </a:r>
            <a:r>
              <a:rPr lang="en-US" sz="3200" dirty="0" smtClean="0">
                <a:solidFill>
                  <a:srgbClr val="FFFF00"/>
                </a:solidFill>
              </a:rPr>
              <a:t>Stage: </a:t>
            </a:r>
            <a:r>
              <a:rPr lang="en-US" sz="3200" dirty="0" smtClean="0"/>
              <a:t>Occurs </a:t>
            </a:r>
            <a:r>
              <a:rPr lang="en-US" sz="3200" dirty="0"/>
              <a:t>in man. </a:t>
            </a:r>
            <a:endParaRPr lang="en-US" sz="3200" dirty="0" smtClean="0"/>
          </a:p>
          <a:p>
            <a:r>
              <a:rPr lang="en-US" sz="3200" dirty="0"/>
              <a:t>2. </a:t>
            </a:r>
            <a:r>
              <a:rPr lang="en-US" sz="3200" dirty="0" smtClean="0">
                <a:solidFill>
                  <a:srgbClr val="FFFF00"/>
                </a:solidFill>
              </a:rPr>
              <a:t>Promastigote Stage: </a:t>
            </a:r>
            <a:r>
              <a:rPr lang="en-US" sz="3200" dirty="0" smtClean="0"/>
              <a:t>Occurs </a:t>
            </a:r>
            <a:r>
              <a:rPr lang="en-US" sz="3200" dirty="0"/>
              <a:t>in (a) gut of insect (</a:t>
            </a:r>
            <a:r>
              <a:rPr lang="en-US" sz="3200" dirty="0" err="1"/>
              <a:t>sandfly</a:t>
            </a:r>
            <a:r>
              <a:rPr lang="en-US" sz="3200" dirty="0"/>
              <a:t>) and (b) artificial culture</a:t>
            </a:r>
          </a:p>
        </p:txBody>
      </p:sp>
    </p:spTree>
    <p:extLst>
      <p:ext uri="{BB962C8B-B14F-4D97-AF65-F5344CB8AC3E}">
        <p14:creationId xmlns:p14="http://schemas.microsoft.com/office/powerpoint/2010/main" val="3824650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AMASTIGOTE STAGE (AFLAGELLAR STAGE</a:t>
            </a:r>
            <a:r>
              <a:rPr lang="en-US" dirty="0" smtClean="0"/>
              <a:t>).</a:t>
            </a:r>
            <a:r>
              <a:rPr lang="en-US" b="1" dirty="0">
                <a:solidFill>
                  <a:srgbClr val="FFFF00"/>
                </a:solidFill>
              </a:rPr>
              <a:t> L.D bodies</a:t>
            </a:r>
            <a:endParaRPr lang="en-US" dirty="0"/>
          </a:p>
        </p:txBody>
      </p:sp>
      <p:sp>
        <p:nvSpPr>
          <p:cNvPr id="3" name="Content Placeholder 2"/>
          <p:cNvSpPr>
            <a:spLocks noGrp="1"/>
          </p:cNvSpPr>
          <p:nvPr>
            <p:ph idx="1"/>
          </p:nvPr>
        </p:nvSpPr>
        <p:spPr/>
        <p:txBody>
          <a:bodyPr/>
          <a:lstStyle/>
          <a:p>
            <a:r>
              <a:rPr lang="en-US" dirty="0"/>
              <a:t>The parasite at this stage resides in the cells of the </a:t>
            </a:r>
            <a:r>
              <a:rPr lang="en-US" dirty="0" err="1"/>
              <a:t>reticulo</a:t>
            </a:r>
            <a:r>
              <a:rPr lang="en-US" dirty="0"/>
              <a:t>-endothelial system of vertebrate hosts (man, dog and </a:t>
            </a:r>
            <a:r>
              <a:rPr lang="en-US" dirty="0" smtClean="0"/>
              <a:t>hamster)</a:t>
            </a:r>
            <a:endParaRPr lang="en-US" b="1" dirty="0" smtClean="0">
              <a:solidFill>
                <a:srgbClr val="FFFF00"/>
              </a:solidFill>
            </a:endParaRPr>
          </a:p>
          <a:p>
            <a:endParaRPr lang="en-US" dirty="0"/>
          </a:p>
        </p:txBody>
      </p:sp>
      <p:pic>
        <p:nvPicPr>
          <p:cNvPr id="4" name="Content Placeholder 3"/>
          <p:cNvPicPr>
            <a:picLocks noChangeAspect="1"/>
          </p:cNvPicPr>
          <p:nvPr/>
        </p:nvPicPr>
        <p:blipFill rotWithShape="1">
          <a:blip r:embed="rId2"/>
          <a:srcRect l="46152" t="720" r="226" b="21966"/>
          <a:stretch/>
        </p:blipFill>
        <p:spPr>
          <a:xfrm>
            <a:off x="3018621" y="3497100"/>
            <a:ext cx="2609907" cy="2363874"/>
          </a:xfrm>
          <a:prstGeom prst="rect">
            <a:avLst/>
          </a:prstGeom>
        </p:spPr>
      </p:pic>
    </p:spTree>
    <p:extLst>
      <p:ext uri="{BB962C8B-B14F-4D97-AF65-F5344CB8AC3E}">
        <p14:creationId xmlns:p14="http://schemas.microsoft.com/office/powerpoint/2010/main" val="468462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characteristics of the </a:t>
            </a:r>
            <a:r>
              <a:rPr lang="en-US" dirty="0" err="1"/>
              <a:t>amastigote</a:t>
            </a:r>
            <a:r>
              <a:rPr lang="en-US" dirty="0"/>
              <a:t> </a:t>
            </a:r>
          </a:p>
        </p:txBody>
      </p:sp>
      <p:sp>
        <p:nvSpPr>
          <p:cNvPr id="3" name="Content Placeholder 2"/>
          <p:cNvSpPr>
            <a:spLocks noGrp="1"/>
          </p:cNvSpPr>
          <p:nvPr>
            <p:ph idx="1"/>
          </p:nvPr>
        </p:nvSpPr>
        <p:spPr>
          <a:xfrm>
            <a:off x="628650" y="1825624"/>
            <a:ext cx="8515350" cy="5032375"/>
          </a:xfrm>
        </p:spPr>
        <p:txBody>
          <a:bodyPr>
            <a:noAutofit/>
          </a:bodyPr>
          <a:lstStyle/>
          <a:p>
            <a:r>
              <a:rPr lang="en-US" dirty="0">
                <a:solidFill>
                  <a:srgbClr val="FFFF00"/>
                </a:solidFill>
              </a:rPr>
              <a:t>Shape and Size</a:t>
            </a:r>
            <a:r>
              <a:rPr lang="en-US" dirty="0"/>
              <a:t>. It is a round or oval body measuring 2 to 4 </a:t>
            </a:r>
            <a:r>
              <a:rPr lang="en-US" dirty="0" smtClean="0"/>
              <a:t>mm. </a:t>
            </a:r>
            <a:r>
              <a:rPr lang="en-US" dirty="0"/>
              <a:t>Cell membrane is delicate </a:t>
            </a:r>
            <a:endParaRPr lang="en-US" dirty="0" smtClean="0"/>
          </a:p>
          <a:p>
            <a:r>
              <a:rPr lang="en-US" dirty="0" smtClean="0"/>
              <a:t>Nucleus </a:t>
            </a:r>
            <a:r>
              <a:rPr lang="en-US" dirty="0"/>
              <a:t>measures a little less than 1 </a:t>
            </a:r>
            <a:r>
              <a:rPr lang="en-US" dirty="0" smtClean="0"/>
              <a:t>µm </a:t>
            </a:r>
            <a:r>
              <a:rPr lang="en-US" dirty="0"/>
              <a:t>in diameter. It is oval or round and is usually situated in the middle of the cells or along the side of cell-wall. </a:t>
            </a:r>
            <a:endParaRPr lang="en-US" dirty="0" smtClean="0"/>
          </a:p>
          <a:p>
            <a:r>
              <a:rPr lang="en-US" dirty="0" err="1" smtClean="0">
                <a:solidFill>
                  <a:srgbClr val="FFFF00"/>
                </a:solidFill>
              </a:rPr>
              <a:t>Kinetoplas</a:t>
            </a:r>
            <a:r>
              <a:rPr lang="en-US" dirty="0" err="1" smtClean="0"/>
              <a:t>t</a:t>
            </a:r>
            <a:r>
              <a:rPr lang="en-US" dirty="0" smtClean="0"/>
              <a:t> </a:t>
            </a:r>
            <a:r>
              <a:rPr lang="en-US" dirty="0"/>
              <a:t>lies </a:t>
            </a:r>
            <a:r>
              <a:rPr lang="en-US" dirty="0" smtClean="0"/>
              <a:t>at </a:t>
            </a:r>
            <a:r>
              <a:rPr lang="en-US" dirty="0"/>
              <a:t>right angles to the nucleus. It comprises a DNA-containing body and a mitochondrial structure. </a:t>
            </a:r>
            <a:endParaRPr lang="en-US" dirty="0" smtClean="0"/>
          </a:p>
          <a:p>
            <a:r>
              <a:rPr lang="en-US" dirty="0" err="1" smtClean="0">
                <a:solidFill>
                  <a:srgbClr val="FFFF00"/>
                </a:solidFill>
              </a:rPr>
              <a:t>Axoneme</a:t>
            </a:r>
            <a:r>
              <a:rPr lang="en-US" dirty="0" smtClean="0"/>
              <a:t> </a:t>
            </a:r>
            <a:r>
              <a:rPr lang="en-US" dirty="0"/>
              <a:t>(</a:t>
            </a:r>
            <a:r>
              <a:rPr lang="en-US" dirty="0" err="1"/>
              <a:t>rhizoplast</a:t>
            </a:r>
            <a:r>
              <a:rPr lang="en-US" dirty="0"/>
              <a:t>), a delicate filament extending from the </a:t>
            </a:r>
            <a:r>
              <a:rPr lang="en-US" dirty="0" err="1"/>
              <a:t>kinetoplast</a:t>
            </a:r>
            <a:r>
              <a:rPr lang="en-US" dirty="0"/>
              <a:t> to the margin of the body. It represents the root of the flagellum</a:t>
            </a:r>
            <a:r>
              <a:rPr lang="en-US" dirty="0" smtClean="0"/>
              <a:t>.</a:t>
            </a:r>
          </a:p>
        </p:txBody>
      </p:sp>
    </p:spTree>
    <p:extLst>
      <p:ext uri="{BB962C8B-B14F-4D97-AF65-F5344CB8AC3E}">
        <p14:creationId xmlns:p14="http://schemas.microsoft.com/office/powerpoint/2010/main" val="2481776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414</TotalTime>
  <Words>1416</Words>
  <Application>Microsoft Office PowerPoint</Application>
  <PresentationFormat>On-screen Show (4:3)</PresentationFormat>
  <Paragraphs>120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Segoe Script</vt:lpstr>
      <vt:lpstr>Office Theme</vt:lpstr>
      <vt:lpstr>PowerPoint Presentation</vt:lpstr>
      <vt:lpstr>FLAGELLATES</vt:lpstr>
      <vt:lpstr>Leishmania donnovani</vt:lpstr>
      <vt:lpstr>CLINICAL CLASSIFICATION OF LEISHMANIASIS</vt:lpstr>
      <vt:lpstr>Leishmania donnovani</vt:lpstr>
      <vt:lpstr>Habitat</vt:lpstr>
      <vt:lpstr>Morphology </vt:lpstr>
      <vt:lpstr>AMASTIGOTE STAGE (AFLAGELLAR STAGE). L.D bodies</vt:lpstr>
      <vt:lpstr>The characteristics of the amastigote </vt:lpstr>
      <vt:lpstr>Amastigote form in R.E cells</vt:lpstr>
      <vt:lpstr>PROMASTIGOTE STAGE (FLAGELLAR STAGE). </vt:lpstr>
      <vt:lpstr>PowerPoint Presentation</vt:lpstr>
      <vt:lpstr>Promastigote form</vt:lpstr>
      <vt:lpstr>Cultivation( NNN medium)</vt:lpstr>
      <vt:lpstr>Immunology. </vt:lpstr>
      <vt:lpstr>Life Cycle</vt:lpstr>
      <vt:lpstr>HUMAN CYCLE</vt:lpstr>
      <vt:lpstr>HUMAN CYCLE (cont..)</vt:lpstr>
      <vt:lpstr>In sand fly</vt:lpstr>
      <vt:lpstr>Sand fly</vt:lpstr>
      <vt:lpstr>BLOCKED SAND FLY </vt:lpstr>
      <vt:lpstr>Other Methods of Transmission</vt:lpstr>
      <vt:lpstr>Pathogenicity</vt:lpstr>
      <vt:lpstr>Clinical features</vt:lpstr>
      <vt:lpstr>KALA AZAR characterised by  </vt:lpstr>
      <vt:lpstr>General Features. </vt:lpstr>
      <vt:lpstr>PowerPoint Presentation</vt:lpstr>
      <vt:lpstr>PowerPoint Presentation</vt:lpstr>
      <vt:lpstr>PowerPoint Presentation</vt:lpstr>
      <vt:lpstr>PATHOGENIC LESIONS</vt:lpstr>
      <vt:lpstr>PowerPoint Presentation</vt:lpstr>
      <vt:lpstr>Spleen </vt:lpstr>
      <vt:lpstr>Spleen Microscopic Appearance  </vt:lpstr>
      <vt:lpstr>CHANGES IN THE LIVER</vt:lpstr>
      <vt:lpstr>PowerPoint Presentation</vt:lpstr>
      <vt:lpstr>William Boog Leishman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Leishmania donnovani</dc:title>
  <dc:creator>MY PC</dc:creator>
  <cp:lastModifiedBy>Lib Lab One</cp:lastModifiedBy>
  <cp:revision>33</cp:revision>
  <dcterms:created xsi:type="dcterms:W3CDTF">2016-07-27T17:12:32Z</dcterms:created>
  <dcterms:modified xsi:type="dcterms:W3CDTF">2019-09-23T08:07:17Z</dcterms:modified>
</cp:coreProperties>
</file>